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2616200"/>
            <a:ext cx="10464800" cy="2540000"/>
          </a:xfrm>
          <a:prstGeom prst="rect">
            <a:avLst/>
          </a:prstGeom>
        </p:spPr>
        <p:txBody>
          <a:bodyPr anchor="b"/>
          <a:lstStyle/>
          <a:p>
            <a:pPr/>
            <a:r>
              <a:t>Title Text</a:t>
            </a:r>
          </a:p>
        </p:txBody>
      </p:sp>
      <p:sp>
        <p:nvSpPr>
          <p:cNvPr id="12" name="Body Level One…"/>
          <p:cNvSpPr txBox="1"/>
          <p:nvPr>
            <p:ph type="body" sz="quarter" idx="1"/>
          </p:nvPr>
        </p:nvSpPr>
        <p:spPr>
          <a:xfrm>
            <a:off x="1270000" y="5207000"/>
            <a:ext cx="10464800" cy="1663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Type a quote here.”"/>
          <p:cNvSpPr txBox="1"/>
          <p:nvPr>
            <p:ph type="body" sz="quarter" idx="14"/>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769775" y="-216731"/>
            <a:ext cx="14960601" cy="10287001"/>
          </a:xfrm>
          <a:prstGeom prst="rect">
            <a:avLst/>
          </a:prstGeom>
          <a:ln w="88900"/>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58900" y="-1143000"/>
            <a:ext cx="14668500" cy="10058400"/>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181100" y="6794500"/>
            <a:ext cx="10642600" cy="1511300"/>
          </a:xfrm>
          <a:prstGeom prst="rect">
            <a:avLst/>
          </a:prstGeom>
        </p:spPr>
        <p:txBody>
          <a:bodyPr/>
          <a:lstStyle/>
          <a:p>
            <a:pPr/>
            <a:r>
              <a:t>Title Text</a:t>
            </a:r>
          </a:p>
        </p:txBody>
      </p:sp>
      <p:sp>
        <p:nvSpPr>
          <p:cNvPr id="22" name="Body Level One…"/>
          <p:cNvSpPr txBox="1"/>
          <p:nvPr>
            <p:ph type="body" sz="quarter" idx="1"/>
          </p:nvPr>
        </p:nvSpPr>
        <p:spPr>
          <a:xfrm>
            <a:off x="1181100" y="8382000"/>
            <a:ext cx="10642600" cy="9398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606800"/>
            <a:ext cx="10464800" cy="2540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044700" y="-25400"/>
            <a:ext cx="12534901" cy="8648700"/>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609600" y="1155700"/>
            <a:ext cx="5994400" cy="3568700"/>
          </a:xfrm>
          <a:prstGeom prst="rect">
            <a:avLst/>
          </a:prstGeom>
        </p:spPr>
        <p:txBody>
          <a:bodyPr anchor="b"/>
          <a:lstStyle>
            <a:lvl1pPr>
              <a:defRPr sz="5800"/>
            </a:lvl1pPr>
          </a:lstStyle>
          <a:p>
            <a:pPr/>
            <a:r>
              <a:t>Title Text</a:t>
            </a:r>
          </a:p>
        </p:txBody>
      </p:sp>
      <p:sp>
        <p:nvSpPr>
          <p:cNvPr id="40" name="Body Level One…"/>
          <p:cNvSpPr txBox="1"/>
          <p:nvPr>
            <p:ph type="body" sz="quarter" idx="1"/>
          </p:nvPr>
        </p:nvSpPr>
        <p:spPr>
          <a:xfrm>
            <a:off x="609600" y="4762500"/>
            <a:ext cx="5994400" cy="3568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3543300" y="2018930"/>
            <a:ext cx="10299700" cy="7112001"/>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vl1pPr>
            <a:lvl2pPr marL="965200" indent="-482600">
              <a:spcBef>
                <a:spcPts val="3200"/>
              </a:spcBef>
              <a:buBlip>
                <a:blip r:embed="rId2"/>
              </a:buBlip>
              <a:defRPr sz="3200"/>
            </a:lvl2pPr>
            <a:lvl3pPr marL="1447800" indent="-482600">
              <a:spcBef>
                <a:spcPts val="3200"/>
              </a:spcBef>
              <a:buBlip>
                <a:blip r:embed="rId2"/>
              </a:buBlip>
              <a:defRPr sz="3200"/>
            </a:lvl3pPr>
            <a:lvl4pPr marL="1930400" indent="-482600">
              <a:spcBef>
                <a:spcPts val="3200"/>
              </a:spcBef>
              <a:buBlip>
                <a:blip r:embed="rId2"/>
              </a:buBlip>
              <a:defRPr sz="3200"/>
            </a:lvl4pPr>
            <a:lvl5pPr marL="2413000" indent="-482600">
              <a:spcBef>
                <a:spcPts val="32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256723" y="9197831"/>
            <a:ext cx="409839" cy="454170"/>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idx="13"/>
          </p:nvPr>
        </p:nvSpPr>
        <p:spPr>
          <a:xfrm>
            <a:off x="4703923" y="3389019"/>
            <a:ext cx="9639301" cy="6401759"/>
          </a:xfrm>
          <a:prstGeom prst="rect">
            <a:avLst/>
          </a:prstGeom>
          <a:ln w="9525">
            <a:round/>
          </a:ln>
        </p:spPr>
        <p:txBody>
          <a:bodyPr lIns="91439" tIns="45719" rIns="91439" bIns="45719" anchor="t">
            <a:noAutofit/>
          </a:bodyPr>
          <a:lstStyle/>
          <a:p>
            <a:pPr/>
          </a:p>
        </p:txBody>
      </p:sp>
      <p:sp>
        <p:nvSpPr>
          <p:cNvPr id="84" name="Image"/>
          <p:cNvSpPr/>
          <p:nvPr>
            <p:ph type="pic" sz="half" idx="14"/>
          </p:nvPr>
        </p:nvSpPr>
        <p:spPr>
          <a:xfrm rot="21600000">
            <a:off x="7281774" y="-1330382"/>
            <a:ext cx="4978401" cy="6332526"/>
          </a:xfrm>
          <a:prstGeom prst="rect">
            <a:avLst/>
          </a:prstGeom>
          <a:ln w="9525">
            <a:round/>
          </a:ln>
        </p:spPr>
        <p:txBody>
          <a:bodyPr lIns="91439" tIns="45719" rIns="91439" bIns="45719" anchor="t">
            <a:noAutofit/>
          </a:bodyPr>
          <a:lstStyle/>
          <a:p>
            <a:pPr/>
          </a:p>
        </p:txBody>
      </p:sp>
      <p:sp>
        <p:nvSpPr>
          <p:cNvPr id="85" name="Image"/>
          <p:cNvSpPr/>
          <p:nvPr>
            <p:ph type="pic" idx="15"/>
          </p:nvPr>
        </p:nvSpPr>
        <p:spPr>
          <a:xfrm rot="21600000">
            <a:off x="-3213100" y="762000"/>
            <a:ext cx="12280900" cy="8496301"/>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297011" y="9197831"/>
            <a:ext cx="409839" cy="454170"/>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b="0" baseline="0" cap="none" i="0" spc="0" strike="noStrike" sz="7200" u="none">
          <a:solidFill>
            <a:srgbClr val="FFFFFF"/>
          </a:solidFill>
          <a:uFillTx/>
          <a:latin typeface="+mn-lt"/>
          <a:ea typeface="+mn-ea"/>
          <a:cs typeface="+mn-cs"/>
          <a:sym typeface="Chalkduster"/>
        </a:defRPr>
      </a:lvl9pPr>
    </p:titleStyle>
    <p:bodyStyle>
      <a:lvl1pPr marL="5715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1pPr>
      <a:lvl2pPr marL="11430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2pPr>
      <a:lvl3pPr marL="17145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3pPr>
      <a:lvl4pPr marL="22860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4pPr>
      <a:lvl5pPr marL="28575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5pPr>
      <a:lvl6pPr marL="34290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6pPr>
      <a:lvl7pPr marL="40005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7pPr>
      <a:lvl8pPr marL="45720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8pPr>
      <a:lvl9pPr marL="5143500" marR="0" indent="-571500" algn="l" defTabSz="457200" rtl="0" latinLnBrk="0">
        <a:lnSpc>
          <a:spcPct val="100000"/>
        </a:lnSpc>
        <a:spcBef>
          <a:spcPts val="3600"/>
        </a:spcBef>
        <a:spcAft>
          <a:spcPts val="0"/>
        </a:spcAft>
        <a:buClrTx/>
        <a:buSzPct val="43000"/>
        <a:buFontTx/>
        <a:buBlip>
          <a:blip r:embed="rId3"/>
        </a:buBlip>
        <a:tabLst/>
        <a:defRPr b="0" baseline="0" cap="none" i="0" spc="0" strike="noStrike" sz="3600" u="none">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halkduste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HealthCare.gov" TargetMode="External"/><Relationship Id="rId3"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GILE"/>
          <p:cNvSpPr txBox="1"/>
          <p:nvPr>
            <p:ph type="ctrTitle"/>
          </p:nvPr>
        </p:nvSpPr>
        <p:spPr>
          <a:prstGeom prst="rect">
            <a:avLst/>
          </a:prstGeom>
        </p:spPr>
        <p:txBody>
          <a:bodyPr/>
          <a:lstStyle/>
          <a:p>
            <a:pPr/>
            <a:r>
              <a:t>AGILE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AGILE SCRUM TEAM"/>
          <p:cNvSpPr txBox="1"/>
          <p:nvPr>
            <p:ph type="title"/>
          </p:nvPr>
        </p:nvSpPr>
        <p:spPr>
          <a:xfrm>
            <a:off x="745814" y="-624129"/>
            <a:ext cx="11288521" cy="2540001"/>
          </a:xfrm>
          <a:prstGeom prst="rect">
            <a:avLst/>
          </a:prstGeom>
        </p:spPr>
        <p:txBody>
          <a:bodyPr/>
          <a:lstStyle/>
          <a:p>
            <a:pPr/>
            <a:r>
              <a:t>AGILE SCRUM TEAM</a:t>
            </a:r>
          </a:p>
        </p:txBody>
      </p:sp>
      <p:pic>
        <p:nvPicPr>
          <p:cNvPr id="146" name="Picture 8" descr="Picture 8"/>
          <p:cNvPicPr>
            <a:picLocks noChangeAspect="1"/>
          </p:cNvPicPr>
          <p:nvPr/>
        </p:nvPicPr>
        <p:blipFill>
          <a:blip r:embed="rId2">
            <a:extLst/>
          </a:blip>
          <a:srcRect l="31654" t="0" r="0" b="0"/>
          <a:stretch>
            <a:fillRect/>
          </a:stretch>
        </p:blipFill>
        <p:spPr>
          <a:xfrm>
            <a:off x="1478557" y="1122288"/>
            <a:ext cx="10251304" cy="8437022"/>
          </a:xfrm>
          <a:prstGeom prst="rect">
            <a:avLst/>
          </a:prstGeom>
          <a:ln w="889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gile Scrum Team"/>
          <p:cNvSpPr txBox="1"/>
          <p:nvPr>
            <p:ph type="title"/>
          </p:nvPr>
        </p:nvSpPr>
        <p:spPr>
          <a:prstGeom prst="rect">
            <a:avLst/>
          </a:prstGeom>
        </p:spPr>
        <p:txBody>
          <a:bodyPr/>
          <a:lstStyle/>
          <a:p>
            <a:pPr/>
            <a:r>
              <a:t>Agile Scrum Team</a:t>
            </a:r>
          </a:p>
        </p:txBody>
      </p:sp>
      <p:sp>
        <p:nvSpPr>
          <p:cNvPr id="149" name="Three Major Role: Product Owner, Scrum Master, and Development Team.…"/>
          <p:cNvSpPr txBox="1"/>
          <p:nvPr>
            <p:ph type="body" idx="1"/>
          </p:nvPr>
        </p:nvSpPr>
        <p:spPr>
          <a:xfrm>
            <a:off x="387971" y="1775684"/>
            <a:ext cx="12557693" cy="7425333"/>
          </a:xfrm>
          <a:prstGeom prst="rect">
            <a:avLst/>
          </a:prstGeom>
        </p:spPr>
        <p:txBody>
          <a:bodyPr/>
          <a:lstStyle/>
          <a:p>
            <a:pPr>
              <a:buBlip>
                <a:blip r:embed="rId2"/>
              </a:buBlip>
              <a:defRPr sz="4100"/>
            </a:pPr>
            <a:r>
              <a:t>Three Major Role: </a:t>
            </a:r>
            <a:r>
              <a:t>Product Owner, Scrum Master, and Development Team.</a:t>
            </a:r>
            <a:r>
              <a:t> </a:t>
            </a:r>
          </a:p>
          <a:p>
            <a:pPr>
              <a:buBlip>
                <a:blip r:embed="rId2"/>
              </a:buBlip>
              <a:defRPr sz="4100"/>
            </a:pPr>
            <a:r>
              <a:t>Self-organized and cross-functional team. That can deploy fully functional  and tested product within one sprint (two weeks).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Key Characteristics of good Scrum Team"/>
          <p:cNvSpPr txBox="1"/>
          <p:nvPr>
            <p:ph type="title"/>
          </p:nvPr>
        </p:nvSpPr>
        <p:spPr>
          <a:prstGeom prst="rect">
            <a:avLst/>
          </a:prstGeom>
        </p:spPr>
        <p:txBody>
          <a:bodyPr/>
          <a:lstStyle>
            <a:lvl1pPr defTabSz="429768">
              <a:defRPr sz="6768"/>
            </a:lvl1pPr>
          </a:lstStyle>
          <a:p>
            <a:pPr/>
            <a:r>
              <a:t>Key Characteristics of good Scrum Team</a:t>
            </a:r>
          </a:p>
        </p:txBody>
      </p:sp>
      <p:sp>
        <p:nvSpPr>
          <p:cNvPr id="152" name="Self-managing…"/>
          <p:cNvSpPr txBox="1"/>
          <p:nvPr>
            <p:ph type="body" idx="1"/>
          </p:nvPr>
        </p:nvSpPr>
        <p:spPr>
          <a:xfrm>
            <a:off x="1260883" y="2768600"/>
            <a:ext cx="10586243" cy="6509421"/>
          </a:xfrm>
          <a:prstGeom prst="rect">
            <a:avLst/>
          </a:prstGeom>
        </p:spPr>
        <p:txBody>
          <a:bodyPr/>
          <a:lstStyle/>
          <a:p>
            <a:pPr>
              <a:buBlip>
                <a:blip r:embed="rId2"/>
              </a:buBlip>
            </a:pPr>
            <a:r>
              <a:t>Self-managing</a:t>
            </a:r>
          </a:p>
          <a:p>
            <a:pPr>
              <a:buBlip>
                <a:blip r:embed="rId2"/>
              </a:buBlip>
            </a:pPr>
            <a:r>
              <a:t>Cross Functional</a:t>
            </a:r>
          </a:p>
          <a:p>
            <a:pPr>
              <a:buBlip>
                <a:blip r:embed="rId2"/>
              </a:buBlip>
            </a:pPr>
            <a:r>
              <a:t>Co Located</a:t>
            </a:r>
          </a:p>
          <a:p>
            <a:pPr>
              <a:buBlip>
                <a:blip r:embed="rId2"/>
              </a:buBlip>
            </a:pPr>
            <a:r>
              <a:t>Dedicated (Single project)</a:t>
            </a:r>
          </a:p>
          <a:p>
            <a:pPr>
              <a:buBlip>
                <a:blip r:embed="rId2"/>
              </a:buBlip>
            </a:pPr>
            <a:r>
              <a:t>Long - Lived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Agile Scrum Sprint"/>
          <p:cNvSpPr txBox="1"/>
          <p:nvPr>
            <p:ph type="title"/>
          </p:nvPr>
        </p:nvSpPr>
        <p:spPr>
          <a:xfrm>
            <a:off x="1270000" y="203200"/>
            <a:ext cx="10464800" cy="1388269"/>
          </a:xfrm>
          <a:prstGeom prst="rect">
            <a:avLst/>
          </a:prstGeom>
        </p:spPr>
        <p:txBody>
          <a:bodyPr/>
          <a:lstStyle/>
          <a:p>
            <a:pPr/>
            <a:r>
              <a:t>Agile Scrum Sprint</a:t>
            </a:r>
          </a:p>
        </p:txBody>
      </p:sp>
      <p:pic>
        <p:nvPicPr>
          <p:cNvPr id="155" name="Image" descr="Image"/>
          <p:cNvPicPr>
            <a:picLocks noChangeAspect="1"/>
          </p:cNvPicPr>
          <p:nvPr/>
        </p:nvPicPr>
        <p:blipFill>
          <a:blip r:embed="rId2">
            <a:extLst/>
          </a:blip>
          <a:stretch>
            <a:fillRect/>
          </a:stretch>
        </p:blipFill>
        <p:spPr>
          <a:xfrm>
            <a:off x="963339" y="1755613"/>
            <a:ext cx="11078122" cy="7766374"/>
          </a:xfrm>
          <a:prstGeom prst="rect">
            <a:avLst/>
          </a:prstGeom>
          <a:ln w="889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print"/>
          <p:cNvSpPr txBox="1"/>
          <p:nvPr>
            <p:ph type="title"/>
          </p:nvPr>
        </p:nvSpPr>
        <p:spPr>
          <a:prstGeom prst="rect">
            <a:avLst/>
          </a:prstGeom>
        </p:spPr>
        <p:txBody>
          <a:bodyPr/>
          <a:lstStyle/>
          <a:p>
            <a:pPr/>
            <a:r>
              <a:t>Sprint</a:t>
            </a:r>
          </a:p>
        </p:txBody>
      </p:sp>
      <p:sp>
        <p:nvSpPr>
          <p:cNvPr id="158" name="A sprint is a short, time-boxed period when a scrum team works to complete a set amount of work.…"/>
          <p:cNvSpPr txBox="1"/>
          <p:nvPr>
            <p:ph type="body" idx="1"/>
          </p:nvPr>
        </p:nvSpPr>
        <p:spPr>
          <a:xfrm>
            <a:off x="235446" y="2214314"/>
            <a:ext cx="12533908" cy="7424193"/>
          </a:xfrm>
          <a:prstGeom prst="rect">
            <a:avLst/>
          </a:prstGeom>
        </p:spPr>
        <p:txBody>
          <a:bodyPr/>
          <a:lstStyle/>
          <a:p>
            <a:pPr>
              <a:buBlip>
                <a:blip r:embed="rId2"/>
              </a:buBlip>
            </a:pPr>
            <a:r>
              <a:t>A sprint is a short, time-boxed period when a scrum team works to complete a set amount of work. </a:t>
            </a:r>
          </a:p>
          <a:p>
            <a:pPr>
              <a:buBlip>
                <a:blip r:embed="rId2"/>
              </a:buBlip>
            </a:pPr>
            <a:r>
              <a:t>Sprints are at the very heart of scrum and agile methodologies, and getting sprints right will help your agile team ship better software with fewer headaches.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gile Srum Ceremonies"/>
          <p:cNvSpPr txBox="1"/>
          <p:nvPr>
            <p:ph type="ctrTitle"/>
          </p:nvPr>
        </p:nvSpPr>
        <p:spPr>
          <a:xfrm>
            <a:off x="1270000" y="25400"/>
            <a:ext cx="10464800" cy="1663700"/>
          </a:xfrm>
          <a:prstGeom prst="rect">
            <a:avLst/>
          </a:prstGeom>
        </p:spPr>
        <p:txBody>
          <a:bodyPr/>
          <a:lstStyle>
            <a:lvl1pPr defTabSz="388620">
              <a:defRPr sz="6120"/>
            </a:lvl1pPr>
          </a:lstStyle>
          <a:p>
            <a:pPr/>
            <a:r>
              <a:t>Agile Srum Ceremonies</a:t>
            </a:r>
          </a:p>
        </p:txBody>
      </p:sp>
      <p:sp>
        <p:nvSpPr>
          <p:cNvPr id="161" name="Daily Scrum (Daily Stand Up)…"/>
          <p:cNvSpPr txBox="1"/>
          <p:nvPr>
            <p:ph type="subTitle" idx="1"/>
          </p:nvPr>
        </p:nvSpPr>
        <p:spPr>
          <a:xfrm>
            <a:off x="463698" y="2336651"/>
            <a:ext cx="12077404" cy="6911728"/>
          </a:xfrm>
          <a:prstGeom prst="rect">
            <a:avLst/>
          </a:prstGeom>
        </p:spPr>
        <p:txBody>
          <a:bodyPr/>
          <a:lstStyle/>
          <a:p>
            <a:pPr marL="571500" indent="-571500" algn="l">
              <a:lnSpc>
                <a:spcPct val="200000"/>
              </a:lnSpc>
              <a:buSzPct val="43000"/>
              <a:buBlip>
                <a:blip r:embed="rId2"/>
              </a:buBlip>
            </a:pPr>
            <a:r>
              <a:t>Daily Scrum (Daily Stand Up)</a:t>
            </a:r>
          </a:p>
          <a:p>
            <a:pPr marL="571500" indent="-571500" algn="l">
              <a:lnSpc>
                <a:spcPct val="200000"/>
              </a:lnSpc>
              <a:buSzPct val="43000"/>
              <a:buBlip>
                <a:blip r:embed="rId2"/>
              </a:buBlip>
            </a:pPr>
            <a:r>
              <a:t>Sprint Planning </a:t>
            </a:r>
          </a:p>
          <a:p>
            <a:pPr marL="571500" indent="-571500" algn="l">
              <a:lnSpc>
                <a:spcPct val="200000"/>
              </a:lnSpc>
              <a:buSzPct val="43000"/>
              <a:buBlip>
                <a:blip r:embed="rId2"/>
              </a:buBlip>
            </a:pPr>
            <a:r>
              <a:t>Spring Demo/Review</a:t>
            </a:r>
          </a:p>
          <a:p>
            <a:pPr marL="571500" indent="-571500" algn="l">
              <a:lnSpc>
                <a:spcPct val="200000"/>
              </a:lnSpc>
              <a:buSzPct val="43000"/>
              <a:buBlip>
                <a:blip r:embed="rId2"/>
              </a:buBlip>
            </a:pPr>
            <a:r>
              <a:t>Sprint/Backlog Grooming</a:t>
            </a:r>
          </a:p>
          <a:p>
            <a:pPr marL="571500" indent="-571500" algn="l">
              <a:lnSpc>
                <a:spcPct val="200000"/>
              </a:lnSpc>
              <a:buSzPct val="43000"/>
              <a:buBlip>
                <a:blip r:embed="rId2"/>
              </a:buBlip>
            </a:pPr>
            <a:r>
              <a:t>Sprint Retrospective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ETC …"/>
          <p:cNvSpPr txBox="1"/>
          <p:nvPr>
            <p:ph type="ctrTitle"/>
          </p:nvPr>
        </p:nvSpPr>
        <p:spPr>
          <a:xfrm>
            <a:off x="1270000" y="25400"/>
            <a:ext cx="10464800" cy="1663700"/>
          </a:xfrm>
          <a:prstGeom prst="rect">
            <a:avLst/>
          </a:prstGeom>
        </p:spPr>
        <p:txBody>
          <a:bodyPr/>
          <a:lstStyle/>
          <a:p>
            <a:pPr/>
            <a:r>
              <a:t>ETC …</a:t>
            </a:r>
          </a:p>
        </p:txBody>
      </p:sp>
      <p:sp>
        <p:nvSpPr>
          <p:cNvPr id="164" name="Backlog…"/>
          <p:cNvSpPr txBox="1"/>
          <p:nvPr>
            <p:ph type="subTitle" idx="1"/>
          </p:nvPr>
        </p:nvSpPr>
        <p:spPr>
          <a:xfrm>
            <a:off x="463698" y="2336651"/>
            <a:ext cx="12077404" cy="6911728"/>
          </a:xfrm>
          <a:prstGeom prst="rect">
            <a:avLst/>
          </a:prstGeom>
        </p:spPr>
        <p:txBody>
          <a:bodyPr/>
          <a:lstStyle/>
          <a:p>
            <a:pPr marL="508634" indent="-508634" algn="l" defTabSz="406908">
              <a:lnSpc>
                <a:spcPct val="200000"/>
              </a:lnSpc>
              <a:buSzPct val="43000"/>
              <a:buBlip>
                <a:blip r:embed="rId2"/>
              </a:buBlip>
              <a:defRPr sz="3204"/>
            </a:pPr>
            <a:r>
              <a:t>Backlog</a:t>
            </a:r>
          </a:p>
          <a:p>
            <a:pPr marL="508634" indent="-508634" algn="l" defTabSz="406908">
              <a:lnSpc>
                <a:spcPct val="200000"/>
              </a:lnSpc>
              <a:buSzPct val="43000"/>
              <a:buBlip>
                <a:blip r:embed="rId2"/>
              </a:buBlip>
              <a:defRPr sz="3204"/>
            </a:pPr>
            <a:r>
              <a:t>User Story</a:t>
            </a:r>
          </a:p>
          <a:p>
            <a:pPr marL="508634" indent="-508634" algn="l" defTabSz="406908">
              <a:lnSpc>
                <a:spcPct val="200000"/>
              </a:lnSpc>
              <a:buSzPct val="43000"/>
              <a:buBlip>
                <a:blip r:embed="rId2"/>
              </a:buBlip>
              <a:defRPr sz="3204"/>
            </a:pPr>
            <a:r>
              <a:t>Team Velocity/Capacity</a:t>
            </a:r>
          </a:p>
          <a:p>
            <a:pPr marL="508634" indent="-508634" algn="l" defTabSz="406908">
              <a:lnSpc>
                <a:spcPct val="200000"/>
              </a:lnSpc>
              <a:buSzPct val="43000"/>
              <a:buBlip>
                <a:blip r:embed="rId2"/>
              </a:buBlip>
              <a:defRPr sz="3204"/>
            </a:pPr>
            <a:r>
              <a:t>DoD(Definition of Done)</a:t>
            </a:r>
          </a:p>
          <a:p>
            <a:pPr marL="508634" indent="-508634" algn="l" defTabSz="406908">
              <a:lnSpc>
                <a:spcPct val="200000"/>
              </a:lnSpc>
              <a:buSzPct val="43000"/>
              <a:buBlip>
                <a:blip r:embed="rId2"/>
              </a:buBlip>
              <a:defRPr sz="3204"/>
            </a:pPr>
            <a:r>
              <a:t>A/C (Acceptance Criteria)</a:t>
            </a:r>
          </a:p>
          <a:p>
            <a:pPr marL="508634" indent="-508634" algn="l" defTabSz="406908">
              <a:lnSpc>
                <a:spcPct val="200000"/>
              </a:lnSpc>
              <a:buSzPct val="43000"/>
              <a:buBlip>
                <a:blip r:embed="rId2"/>
              </a:buBlip>
              <a:defRPr sz="3204"/>
            </a:pPr>
            <a:r>
              <a:t>Pointing in Scrum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Daily Scrum/Stand Up Meeting"/>
          <p:cNvSpPr txBox="1"/>
          <p:nvPr>
            <p:ph type="title"/>
          </p:nvPr>
        </p:nvSpPr>
        <p:spPr>
          <a:prstGeom prst="rect">
            <a:avLst/>
          </a:prstGeom>
        </p:spPr>
        <p:txBody>
          <a:bodyPr/>
          <a:lstStyle/>
          <a:p>
            <a:pPr/>
            <a:r>
              <a:t>Daily Scrum/Stand Up Meeting</a:t>
            </a:r>
          </a:p>
        </p:txBody>
      </p:sp>
      <p:pic>
        <p:nvPicPr>
          <p:cNvPr id="167" name="Image" descr="Image"/>
          <p:cNvPicPr>
            <a:picLocks noChangeAspect="1"/>
          </p:cNvPicPr>
          <p:nvPr/>
        </p:nvPicPr>
        <p:blipFill>
          <a:blip r:embed="rId2">
            <a:extLst/>
          </a:blip>
          <a:stretch>
            <a:fillRect/>
          </a:stretch>
        </p:blipFill>
        <p:spPr>
          <a:xfrm>
            <a:off x="-1603818" y="2724150"/>
            <a:ext cx="16212436" cy="6836569"/>
          </a:xfrm>
          <a:prstGeom prst="rect">
            <a:avLst/>
          </a:prstGeom>
          <a:ln w="889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Daily Scrum/Stand Up"/>
          <p:cNvSpPr txBox="1"/>
          <p:nvPr>
            <p:ph type="title"/>
          </p:nvPr>
        </p:nvSpPr>
        <p:spPr>
          <a:xfrm>
            <a:off x="1270000" y="203200"/>
            <a:ext cx="10464800" cy="2150815"/>
          </a:xfrm>
          <a:prstGeom prst="rect">
            <a:avLst/>
          </a:prstGeom>
        </p:spPr>
        <p:txBody>
          <a:bodyPr/>
          <a:lstStyle>
            <a:lvl1pPr defTabSz="425195">
              <a:defRPr sz="6696"/>
            </a:lvl1pPr>
          </a:lstStyle>
          <a:p>
            <a:pPr/>
            <a:r>
              <a:t>Daily Scrum/Stand Up</a:t>
            </a:r>
          </a:p>
        </p:txBody>
      </p:sp>
      <p:sp>
        <p:nvSpPr>
          <p:cNvPr id="170" name="The Scrum team gets together to define a plan for the day’s work, and identify any blockers…"/>
          <p:cNvSpPr txBox="1"/>
          <p:nvPr>
            <p:ph type="body" idx="1"/>
          </p:nvPr>
        </p:nvSpPr>
        <p:spPr>
          <a:prstGeom prst="rect">
            <a:avLst/>
          </a:prstGeom>
        </p:spPr>
        <p:txBody>
          <a:bodyPr anchor="t"/>
          <a:lstStyle/>
          <a:p>
            <a:pPr marL="457200" indent="-457200" defTabSz="365760">
              <a:spcBef>
                <a:spcPts val="2800"/>
              </a:spcBef>
              <a:buBlip>
                <a:blip r:embed="rId2"/>
              </a:buBlip>
              <a:defRPr sz="2880"/>
            </a:pPr>
            <a:r>
              <a:t>The Scrum team gets together to define a plan for the day’s work, and identify any blockers</a:t>
            </a:r>
          </a:p>
          <a:p>
            <a:pPr marL="457200" indent="-457200" defTabSz="365760">
              <a:spcBef>
                <a:spcPts val="2800"/>
              </a:spcBef>
              <a:buBlip>
                <a:blip r:embed="rId2"/>
              </a:buBlip>
              <a:defRPr sz="2880"/>
            </a:pPr>
            <a:r>
              <a:t>It’s not a status update</a:t>
            </a:r>
          </a:p>
          <a:p>
            <a:pPr marL="457200" indent="-457200" defTabSz="365760">
              <a:spcBef>
                <a:spcPts val="2800"/>
              </a:spcBef>
              <a:buBlip>
                <a:blip r:embed="rId2"/>
              </a:buBlip>
              <a:defRPr sz="2880"/>
            </a:pPr>
            <a:r>
              <a:t>Bring up any obstacles or blockers the team is having. The Scrum Master is responsible for clearing these roadblocks for the Development Team so they can focus on delivering the work identified in Sprint Planning.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aily Scrum/Stand Up"/>
          <p:cNvSpPr txBox="1"/>
          <p:nvPr>
            <p:ph type="title"/>
          </p:nvPr>
        </p:nvSpPr>
        <p:spPr>
          <a:xfrm>
            <a:off x="1270000" y="203200"/>
            <a:ext cx="10464800" cy="2150815"/>
          </a:xfrm>
          <a:prstGeom prst="rect">
            <a:avLst/>
          </a:prstGeom>
        </p:spPr>
        <p:txBody>
          <a:bodyPr/>
          <a:lstStyle>
            <a:lvl1pPr defTabSz="425195">
              <a:defRPr sz="6696"/>
            </a:lvl1pPr>
          </a:lstStyle>
          <a:p>
            <a:pPr/>
            <a:r>
              <a:t>Daily Scrum/Stand Up</a:t>
            </a:r>
          </a:p>
        </p:txBody>
      </p:sp>
      <p:sp>
        <p:nvSpPr>
          <p:cNvPr id="173" name="Briefly answer these questions:…"/>
          <p:cNvSpPr txBox="1"/>
          <p:nvPr>
            <p:ph type="body" idx="1"/>
          </p:nvPr>
        </p:nvSpPr>
        <p:spPr>
          <a:prstGeom prst="rect">
            <a:avLst/>
          </a:prstGeom>
        </p:spPr>
        <p:txBody>
          <a:bodyPr anchor="t"/>
          <a:lstStyle/>
          <a:p>
            <a:pPr>
              <a:buBlip>
                <a:blip r:embed="rId2"/>
              </a:buBlip>
            </a:pPr>
            <a:r>
              <a:t>Briefly answer these questions:</a:t>
            </a:r>
          </a:p>
          <a:p>
            <a:pPr lvl="1">
              <a:buBlip>
                <a:blip r:embed="rId2"/>
              </a:buBlip>
            </a:pPr>
            <a:r>
              <a:t>	What did you do yesterday?</a:t>
            </a:r>
          </a:p>
          <a:p>
            <a:pPr lvl="1">
              <a:buBlip>
                <a:blip r:embed="rId2"/>
              </a:buBlip>
            </a:pPr>
            <a:r>
              <a:t>	What will you do today?</a:t>
            </a:r>
          </a:p>
          <a:p>
            <a:pPr lvl="1">
              <a:buBlip>
                <a:blip r:embed="rId2"/>
              </a:buBlip>
            </a:pPr>
            <a:r>
              <a:t>	Are there any impediments in the way?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AGENDA:"/>
          <p:cNvSpPr txBox="1"/>
          <p:nvPr>
            <p:ph type="title"/>
          </p:nvPr>
        </p:nvSpPr>
        <p:spPr>
          <a:prstGeom prst="rect">
            <a:avLst/>
          </a:prstGeom>
        </p:spPr>
        <p:txBody>
          <a:bodyPr/>
          <a:lstStyle/>
          <a:p>
            <a:pPr/>
            <a:r>
              <a:t>AGENDA:</a:t>
            </a:r>
          </a:p>
        </p:txBody>
      </p:sp>
      <p:sp>
        <p:nvSpPr>
          <p:cNvPr id="122" name="What is Agile ?…"/>
          <p:cNvSpPr txBox="1"/>
          <p:nvPr>
            <p:ph type="body" idx="1"/>
          </p:nvPr>
        </p:nvSpPr>
        <p:spPr>
          <a:xfrm>
            <a:off x="396893" y="2368879"/>
            <a:ext cx="11337907" cy="7049354"/>
          </a:xfrm>
          <a:prstGeom prst="rect">
            <a:avLst/>
          </a:prstGeom>
        </p:spPr>
        <p:txBody>
          <a:bodyPr/>
          <a:lstStyle/>
          <a:p>
            <a:pPr marL="457200" indent="-457200" defTabSz="365760">
              <a:spcBef>
                <a:spcPts val="2800"/>
              </a:spcBef>
              <a:buBlip>
                <a:blip r:embed="rId2"/>
              </a:buBlip>
              <a:defRPr sz="2880"/>
            </a:pPr>
            <a:r>
              <a:t>What is Agile ?</a:t>
            </a:r>
          </a:p>
          <a:p>
            <a:pPr lvl="1" marL="914400" indent="-457200" defTabSz="365760">
              <a:spcBef>
                <a:spcPts val="2800"/>
              </a:spcBef>
              <a:buSzPct val="100000"/>
              <a:buChar char="-"/>
              <a:defRPr sz="2880"/>
            </a:pPr>
            <a:r>
              <a:t>Agile vs Waterfall. Ex: Obama Care</a:t>
            </a:r>
          </a:p>
          <a:p>
            <a:pPr marL="457200" indent="-457200" defTabSz="365760">
              <a:spcBef>
                <a:spcPts val="2800"/>
              </a:spcBef>
              <a:buBlip>
                <a:blip r:embed="rId2"/>
              </a:buBlip>
              <a:defRPr sz="2880"/>
            </a:pPr>
            <a:r>
              <a:t>Agile Principles</a:t>
            </a:r>
          </a:p>
          <a:p>
            <a:pPr marL="457200" indent="-457200" defTabSz="365760">
              <a:spcBef>
                <a:spcPts val="2800"/>
              </a:spcBef>
              <a:buBlip>
                <a:blip r:embed="rId2"/>
              </a:buBlip>
              <a:defRPr sz="2880"/>
            </a:pPr>
            <a:r>
              <a:t>Types of Agile</a:t>
            </a:r>
          </a:p>
          <a:p>
            <a:pPr marL="457200" indent="-457200" defTabSz="365760">
              <a:spcBef>
                <a:spcPts val="2800"/>
              </a:spcBef>
              <a:buBlip>
                <a:blip r:embed="rId2"/>
              </a:buBlip>
              <a:defRPr sz="2880"/>
            </a:pPr>
            <a:r>
              <a:t>Agile Scrum Team Composition</a:t>
            </a:r>
          </a:p>
          <a:p>
            <a:pPr marL="457200" indent="-457200" defTabSz="365760">
              <a:spcBef>
                <a:spcPts val="2800"/>
              </a:spcBef>
              <a:buBlip>
                <a:blip r:embed="rId2"/>
              </a:buBlip>
              <a:defRPr sz="2880"/>
            </a:pPr>
            <a:r>
              <a:t>Agile Scrum Sprint at a glance</a:t>
            </a:r>
          </a:p>
          <a:p>
            <a:pPr marL="457200" indent="-457200" defTabSz="365760">
              <a:spcBef>
                <a:spcPts val="2800"/>
              </a:spcBef>
              <a:buBlip>
                <a:blip r:embed="rId2"/>
              </a:buBlip>
              <a:defRPr sz="2880"/>
            </a:pPr>
            <a:r>
              <a:t>Etc…</a:t>
            </a:r>
          </a:p>
          <a:p>
            <a:pPr marL="457200" indent="-457200" defTabSz="365760">
              <a:spcBef>
                <a:spcPts val="2800"/>
              </a:spcBef>
              <a:buBlip>
                <a:blip r:embed="rId2"/>
              </a:buBlip>
              <a:defRPr sz="2880"/>
            </a:pPr>
            <a:r>
              <a:t>Q &amp; A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aily Scrum/Stand Up"/>
          <p:cNvSpPr txBox="1"/>
          <p:nvPr>
            <p:ph type="title"/>
          </p:nvPr>
        </p:nvSpPr>
        <p:spPr>
          <a:xfrm>
            <a:off x="1270000" y="203200"/>
            <a:ext cx="10464800" cy="2150815"/>
          </a:xfrm>
          <a:prstGeom prst="rect">
            <a:avLst/>
          </a:prstGeom>
        </p:spPr>
        <p:txBody>
          <a:bodyPr/>
          <a:lstStyle>
            <a:lvl1pPr defTabSz="425195">
              <a:defRPr sz="6696"/>
            </a:lvl1pPr>
          </a:lstStyle>
          <a:p>
            <a:pPr/>
            <a:r>
              <a:t>Daily Scrum/Stand Up</a:t>
            </a:r>
          </a:p>
        </p:txBody>
      </p:sp>
      <p:sp>
        <p:nvSpPr>
          <p:cNvPr id="176" name="It lasts for 5-15 min…"/>
          <p:cNvSpPr txBox="1"/>
          <p:nvPr>
            <p:ph type="body" idx="1"/>
          </p:nvPr>
        </p:nvSpPr>
        <p:spPr>
          <a:prstGeom prst="rect">
            <a:avLst/>
          </a:prstGeom>
        </p:spPr>
        <p:txBody>
          <a:bodyPr anchor="t"/>
          <a:lstStyle/>
          <a:p>
            <a:pPr marL="531494" indent="-531494" defTabSz="425195">
              <a:spcBef>
                <a:spcPts val="3300"/>
              </a:spcBef>
              <a:buBlip>
                <a:blip r:embed="rId2"/>
              </a:buBlip>
              <a:defRPr sz="3348"/>
            </a:pPr>
            <a:r>
              <a:t>It lasts for 5-15 min</a:t>
            </a:r>
          </a:p>
          <a:p>
            <a:pPr marL="531494" indent="-531494" defTabSz="425195">
              <a:spcBef>
                <a:spcPts val="3300"/>
              </a:spcBef>
              <a:buBlip>
                <a:blip r:embed="rId2"/>
              </a:buBlip>
              <a:defRPr sz="3348"/>
            </a:pPr>
            <a:r>
              <a:t>Everyday, except the days when other ceremonies are scheduled</a:t>
            </a:r>
          </a:p>
          <a:p>
            <a:pPr marL="531494" indent="-531494" defTabSz="425195">
              <a:spcBef>
                <a:spcPts val="3300"/>
              </a:spcBef>
              <a:buBlip>
                <a:blip r:embed="rId2"/>
              </a:buBlip>
              <a:defRPr sz="3348"/>
            </a:pPr>
            <a:r>
              <a:t>Who is attending:</a:t>
            </a:r>
          </a:p>
          <a:p>
            <a:pPr lvl="1" marL="1062989" indent="-531494" defTabSz="425195">
              <a:spcBef>
                <a:spcPts val="3300"/>
              </a:spcBef>
              <a:buBlip>
                <a:blip r:embed="rId2"/>
              </a:buBlip>
              <a:defRPr sz="3348"/>
            </a:pPr>
            <a:r>
              <a:t>Scrum Team</a:t>
            </a:r>
          </a:p>
          <a:p>
            <a:pPr lvl="1" marL="1062989" indent="-531494" defTabSz="425195">
              <a:spcBef>
                <a:spcPts val="3300"/>
              </a:spcBef>
              <a:buBlip>
                <a:blip r:embed="rId2"/>
              </a:buBlip>
              <a:defRPr sz="3348"/>
            </a:pPr>
            <a:r>
              <a:t>Anyone who wants to join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print/Backlog Grooming"/>
          <p:cNvSpPr txBox="1"/>
          <p:nvPr>
            <p:ph type="title"/>
          </p:nvPr>
        </p:nvSpPr>
        <p:spPr>
          <a:prstGeom prst="rect">
            <a:avLst/>
          </a:prstGeom>
        </p:spPr>
        <p:txBody>
          <a:bodyPr/>
          <a:lstStyle/>
          <a:p>
            <a:pPr/>
            <a:r>
              <a:t>Sprint/Backlog Grooming</a:t>
            </a:r>
          </a:p>
        </p:txBody>
      </p:sp>
      <p:pic>
        <p:nvPicPr>
          <p:cNvPr id="179" name="Image" descr="Image"/>
          <p:cNvPicPr>
            <a:picLocks noChangeAspect="1"/>
          </p:cNvPicPr>
          <p:nvPr/>
        </p:nvPicPr>
        <p:blipFill>
          <a:blip r:embed="rId2">
            <a:extLst/>
          </a:blip>
          <a:stretch>
            <a:fillRect/>
          </a:stretch>
        </p:blipFill>
        <p:spPr>
          <a:xfrm>
            <a:off x="-29374" y="2536125"/>
            <a:ext cx="13063548" cy="7303900"/>
          </a:xfrm>
          <a:prstGeom prst="rect">
            <a:avLst/>
          </a:prstGeom>
          <a:ln w="889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print/Backlog Grooming"/>
          <p:cNvSpPr txBox="1"/>
          <p:nvPr>
            <p:ph type="title"/>
          </p:nvPr>
        </p:nvSpPr>
        <p:spPr>
          <a:prstGeom prst="rect">
            <a:avLst/>
          </a:prstGeom>
        </p:spPr>
        <p:txBody>
          <a:bodyPr/>
          <a:lstStyle/>
          <a:p>
            <a:pPr/>
            <a:r>
              <a:t>Sprint/Backlog Grooming</a:t>
            </a:r>
          </a:p>
        </p:txBody>
      </p:sp>
      <p:sp>
        <p:nvSpPr>
          <p:cNvPr id="182" name="When the Scrum team reviews items on the Backlog…"/>
          <p:cNvSpPr txBox="1"/>
          <p:nvPr>
            <p:ph type="body" idx="1"/>
          </p:nvPr>
        </p:nvSpPr>
        <p:spPr>
          <a:xfrm>
            <a:off x="268039" y="2768600"/>
            <a:ext cx="12468722" cy="6715820"/>
          </a:xfrm>
          <a:prstGeom prst="rect">
            <a:avLst/>
          </a:prstGeom>
        </p:spPr>
        <p:txBody>
          <a:bodyPr anchor="t"/>
          <a:lstStyle/>
          <a:p>
            <a:pPr marL="457200" indent="-457200" defTabSz="365760">
              <a:spcBef>
                <a:spcPts val="2800"/>
              </a:spcBef>
              <a:buBlip>
                <a:blip r:embed="rId2"/>
              </a:buBlip>
              <a:defRPr sz="2880"/>
            </a:pPr>
            <a:r>
              <a:t>When the Scrum team reviews items on the Backlog</a:t>
            </a:r>
          </a:p>
          <a:p>
            <a:pPr marL="457200" indent="-457200" defTabSz="365760">
              <a:spcBef>
                <a:spcPts val="2800"/>
              </a:spcBef>
              <a:buBlip>
                <a:blip r:embed="rId2"/>
              </a:buBlip>
              <a:defRPr sz="2880"/>
            </a:pPr>
            <a:r>
              <a:t>To ensure:</a:t>
            </a:r>
          </a:p>
          <a:p>
            <a:pPr lvl="1" marL="914400" indent="-457200" defTabSz="365760">
              <a:spcBef>
                <a:spcPts val="2800"/>
              </a:spcBef>
              <a:buBlip>
                <a:blip r:embed="rId2"/>
              </a:buBlip>
              <a:defRPr sz="2880"/>
            </a:pPr>
            <a:r>
              <a:t>The backlog contains the appropriate user stories</a:t>
            </a:r>
          </a:p>
          <a:p>
            <a:pPr lvl="1" marL="914400" indent="-457200" defTabSz="365760">
              <a:spcBef>
                <a:spcPts val="2800"/>
              </a:spcBef>
              <a:buBlip>
                <a:blip r:embed="rId2"/>
              </a:buBlip>
              <a:defRPr sz="2880"/>
            </a:pPr>
            <a:r>
              <a:t>That they are prioritized</a:t>
            </a:r>
          </a:p>
          <a:p>
            <a:pPr lvl="1" marL="914400" indent="-457200" defTabSz="365760">
              <a:spcBef>
                <a:spcPts val="2800"/>
              </a:spcBef>
              <a:buBlip>
                <a:blip r:embed="rId2"/>
              </a:buBlip>
              <a:defRPr sz="2880"/>
            </a:pPr>
            <a:r>
              <a:t>That they are well defined </a:t>
            </a:r>
          </a:p>
          <a:p>
            <a:pPr lvl="1" marL="914400" indent="-457200" defTabSz="365760">
              <a:spcBef>
                <a:spcPts val="2800"/>
              </a:spcBef>
              <a:buBlip>
                <a:blip r:embed="rId2"/>
              </a:buBlip>
              <a:defRPr sz="2880"/>
            </a:pPr>
            <a:r>
              <a:t>That the stories at the top of the backlog are ready for delivery or work on</a:t>
            </a:r>
          </a:p>
          <a:p>
            <a:pPr marL="457200" indent="-457200" defTabSz="365760">
              <a:spcBef>
                <a:spcPts val="2800"/>
              </a:spcBef>
              <a:buBlip>
                <a:blip r:embed="rId2"/>
              </a:buBlip>
              <a:defRPr sz="2880"/>
            </a:pPr>
            <a:r>
              <a:t> This activity occurs close to the end of the sprint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pring/Backlog Grooming"/>
          <p:cNvSpPr txBox="1"/>
          <p:nvPr>
            <p:ph type="title"/>
          </p:nvPr>
        </p:nvSpPr>
        <p:spPr>
          <a:prstGeom prst="rect">
            <a:avLst/>
          </a:prstGeom>
        </p:spPr>
        <p:txBody>
          <a:bodyPr/>
          <a:lstStyle/>
          <a:p>
            <a:pPr/>
            <a:r>
              <a:t>Spring/Backlog Grooming</a:t>
            </a:r>
          </a:p>
        </p:txBody>
      </p:sp>
      <p:sp>
        <p:nvSpPr>
          <p:cNvPr id="185" name="Activities done in Backlog Grooming :…"/>
          <p:cNvSpPr txBox="1"/>
          <p:nvPr>
            <p:ph type="body" idx="1"/>
          </p:nvPr>
        </p:nvSpPr>
        <p:spPr>
          <a:xfrm>
            <a:off x="268039" y="2768600"/>
            <a:ext cx="12468722" cy="6715820"/>
          </a:xfrm>
          <a:prstGeom prst="rect">
            <a:avLst/>
          </a:prstGeom>
        </p:spPr>
        <p:txBody>
          <a:bodyPr anchor="t"/>
          <a:lstStyle/>
          <a:p>
            <a:pPr marL="365759" indent="-365759" defTabSz="292607">
              <a:spcBef>
                <a:spcPts val="2300"/>
              </a:spcBef>
              <a:buBlip>
                <a:blip r:embed="rId2"/>
              </a:buBlip>
              <a:defRPr sz="2304"/>
            </a:pPr>
            <a:r>
              <a:t>Activities done in Backlog Grooming :</a:t>
            </a:r>
          </a:p>
          <a:p>
            <a:pPr lvl="1" marL="731519" indent="-365759" defTabSz="292607">
              <a:spcBef>
                <a:spcPts val="2300"/>
              </a:spcBef>
              <a:buBlip>
                <a:blip r:embed="rId2"/>
              </a:buBlip>
              <a:defRPr sz="2304"/>
            </a:pPr>
            <a:r>
              <a:t>removing user stories that no longer appear relevant</a:t>
            </a:r>
          </a:p>
          <a:p>
            <a:pPr lvl="1" marL="731519" indent="-365759" defTabSz="292607">
              <a:spcBef>
                <a:spcPts val="2300"/>
              </a:spcBef>
              <a:buBlip>
                <a:blip r:embed="rId2"/>
              </a:buBlip>
              <a:defRPr sz="2304"/>
            </a:pPr>
            <a:r>
              <a:t>creating new user stories in response to newly discovered needs</a:t>
            </a:r>
          </a:p>
          <a:p>
            <a:pPr lvl="1" marL="731519" indent="-365759" defTabSz="292607">
              <a:spcBef>
                <a:spcPts val="2300"/>
              </a:spcBef>
              <a:buBlip>
                <a:blip r:embed="rId2"/>
              </a:buBlip>
              <a:defRPr sz="2304"/>
            </a:pPr>
            <a:r>
              <a:t>re-assessing the relative priority of stories</a:t>
            </a:r>
          </a:p>
          <a:p>
            <a:pPr lvl="1" marL="731519" indent="-365759" defTabSz="292607">
              <a:spcBef>
                <a:spcPts val="2300"/>
              </a:spcBef>
              <a:buBlip>
                <a:blip r:embed="rId2"/>
              </a:buBlip>
              <a:defRPr sz="2304"/>
            </a:pPr>
            <a:r>
              <a:t>assigning estimates to stories which have yet to receive one</a:t>
            </a:r>
          </a:p>
          <a:p>
            <a:pPr lvl="1" marL="731519" indent="-365759" defTabSz="292607">
              <a:spcBef>
                <a:spcPts val="2300"/>
              </a:spcBef>
              <a:buBlip>
                <a:blip r:embed="rId2"/>
              </a:buBlip>
              <a:defRPr sz="2304"/>
            </a:pPr>
            <a:r>
              <a:t>correcting estimates in light of newly discovered information</a:t>
            </a:r>
          </a:p>
          <a:p>
            <a:pPr lvl="1" marL="731519" indent="-365759" defTabSz="292607">
              <a:spcBef>
                <a:spcPts val="2300"/>
              </a:spcBef>
              <a:buBlip>
                <a:blip r:embed="rId2"/>
              </a:buBlip>
              <a:defRPr sz="2304"/>
            </a:pPr>
            <a:r>
              <a:t>splitting user stories which are high priority but too coarse grained to fit in an upcoming iteration</a:t>
            </a:r>
          </a:p>
          <a:p>
            <a:pPr lvl="1" marL="731519" indent="-365759" defTabSz="292607">
              <a:spcBef>
                <a:spcPts val="2300"/>
              </a:spcBef>
              <a:buBlip>
                <a:blip r:embed="rId2"/>
              </a:buBlip>
              <a:defRPr sz="2304"/>
            </a:pPr>
            <a:r>
              <a:t>giving some more information or acceptance criteria to user story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print Demo/Review"/>
          <p:cNvSpPr txBox="1"/>
          <p:nvPr>
            <p:ph type="title"/>
          </p:nvPr>
        </p:nvSpPr>
        <p:spPr>
          <a:prstGeom prst="rect">
            <a:avLst/>
          </a:prstGeom>
        </p:spPr>
        <p:txBody>
          <a:bodyPr/>
          <a:lstStyle/>
          <a:p>
            <a:pPr/>
            <a:r>
              <a:t>Sprint Demo/Review</a:t>
            </a:r>
          </a:p>
        </p:txBody>
      </p:sp>
      <p:pic>
        <p:nvPicPr>
          <p:cNvPr id="188" name="Image" descr="Image"/>
          <p:cNvPicPr>
            <a:picLocks noChangeAspect="1"/>
          </p:cNvPicPr>
          <p:nvPr/>
        </p:nvPicPr>
        <p:blipFill>
          <a:blip r:embed="rId2">
            <a:extLst/>
          </a:blip>
          <a:stretch>
            <a:fillRect/>
          </a:stretch>
        </p:blipFill>
        <p:spPr>
          <a:xfrm>
            <a:off x="2008513" y="2343150"/>
            <a:ext cx="8987774" cy="7399933"/>
          </a:xfrm>
          <a:prstGeom prst="rect">
            <a:avLst/>
          </a:prstGeom>
          <a:ln w="889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print Demo/Review"/>
          <p:cNvSpPr txBox="1"/>
          <p:nvPr>
            <p:ph type="title"/>
          </p:nvPr>
        </p:nvSpPr>
        <p:spPr>
          <a:prstGeom prst="rect">
            <a:avLst/>
          </a:prstGeom>
        </p:spPr>
        <p:txBody>
          <a:bodyPr/>
          <a:lstStyle/>
          <a:p>
            <a:pPr/>
            <a:r>
              <a:t>Sprint Demo/Review</a:t>
            </a:r>
          </a:p>
        </p:txBody>
      </p:sp>
      <p:sp>
        <p:nvSpPr>
          <p:cNvPr id="191" name="When the scrum team completes all work during the sprint and demoes or presents to the stakeholders…"/>
          <p:cNvSpPr txBox="1"/>
          <p:nvPr>
            <p:ph type="body" idx="1"/>
          </p:nvPr>
        </p:nvSpPr>
        <p:spPr>
          <a:xfrm>
            <a:off x="500161" y="2768600"/>
            <a:ext cx="12403139" cy="6773714"/>
          </a:xfrm>
          <a:prstGeom prst="rect">
            <a:avLst/>
          </a:prstGeom>
        </p:spPr>
        <p:txBody>
          <a:bodyPr anchor="t"/>
          <a:lstStyle/>
          <a:p>
            <a:pPr marL="531494" indent="-531494" defTabSz="425195">
              <a:spcBef>
                <a:spcPts val="3300"/>
              </a:spcBef>
              <a:buBlip>
                <a:blip r:embed="rId2"/>
              </a:buBlip>
              <a:defRPr sz="3348"/>
            </a:pPr>
            <a:r>
              <a:t>When the scrum team completes all work during the sprint and demoes or presents to the stakeholders</a:t>
            </a:r>
          </a:p>
          <a:p>
            <a:pPr marL="531494" indent="-531494" defTabSz="425195">
              <a:spcBef>
                <a:spcPts val="3300"/>
              </a:spcBef>
              <a:buBlip>
                <a:blip r:embed="rId2"/>
              </a:buBlip>
              <a:defRPr sz="3348"/>
            </a:pPr>
            <a:r>
              <a:t>This allows stakeholders to see things sooner than later and inspect or adapt the product in early stage</a:t>
            </a:r>
          </a:p>
          <a:p>
            <a:pPr marL="531494" indent="-531494" defTabSz="425195">
              <a:spcBef>
                <a:spcPts val="3300"/>
              </a:spcBef>
              <a:buBlip>
                <a:blip r:embed="rId2"/>
              </a:buBlip>
              <a:defRPr sz="3348"/>
            </a:pPr>
            <a:r>
              <a:t>This helps development team to get feedbacks sooner than later and do changes to the product in early stage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print Demo/Review"/>
          <p:cNvSpPr txBox="1"/>
          <p:nvPr>
            <p:ph type="title"/>
          </p:nvPr>
        </p:nvSpPr>
        <p:spPr>
          <a:prstGeom prst="rect">
            <a:avLst/>
          </a:prstGeom>
        </p:spPr>
        <p:txBody>
          <a:bodyPr/>
          <a:lstStyle/>
          <a:p>
            <a:pPr/>
            <a:r>
              <a:t>Sprint Demo/Review</a:t>
            </a:r>
          </a:p>
        </p:txBody>
      </p:sp>
      <p:sp>
        <p:nvSpPr>
          <p:cNvPr id="194" name="It lasts 30 min to 1 hour…"/>
          <p:cNvSpPr txBox="1"/>
          <p:nvPr>
            <p:ph type="body" idx="1"/>
          </p:nvPr>
        </p:nvSpPr>
        <p:spPr>
          <a:xfrm>
            <a:off x="500161" y="2768600"/>
            <a:ext cx="12403139" cy="6773714"/>
          </a:xfrm>
          <a:prstGeom prst="rect">
            <a:avLst/>
          </a:prstGeom>
        </p:spPr>
        <p:txBody>
          <a:bodyPr anchor="t"/>
          <a:lstStyle/>
          <a:p>
            <a:pPr>
              <a:buBlip>
                <a:blip r:embed="rId2"/>
              </a:buBlip>
            </a:pPr>
            <a:r>
              <a:t>It lasts 30 min to 1 hour</a:t>
            </a:r>
          </a:p>
          <a:p>
            <a:pPr>
              <a:buBlip>
                <a:blip r:embed="rId2"/>
              </a:buBlip>
            </a:pPr>
            <a:r>
              <a:t>Attendees:</a:t>
            </a:r>
          </a:p>
          <a:p>
            <a:pPr lvl="1">
              <a:buBlip>
                <a:blip r:embed="rId2"/>
              </a:buBlip>
            </a:pPr>
            <a:r>
              <a:t>Scrum Team (as presenters)</a:t>
            </a:r>
          </a:p>
          <a:p>
            <a:pPr lvl="1">
              <a:buBlip>
                <a:blip r:embed="rId2"/>
              </a:buBlip>
            </a:pPr>
            <a:r>
              <a:t>Steak holders, management, customers, some other team members that are related to project/product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print Retrospective"/>
          <p:cNvSpPr txBox="1"/>
          <p:nvPr>
            <p:ph type="title"/>
          </p:nvPr>
        </p:nvSpPr>
        <p:spPr>
          <a:prstGeom prst="rect">
            <a:avLst/>
          </a:prstGeom>
        </p:spPr>
        <p:txBody>
          <a:bodyPr/>
          <a:lstStyle/>
          <a:p>
            <a:pPr/>
            <a:r>
              <a:t>Sprint Retrospective</a:t>
            </a:r>
          </a:p>
        </p:txBody>
      </p:sp>
      <p:pic>
        <p:nvPicPr>
          <p:cNvPr id="197" name="Image" descr="Image"/>
          <p:cNvPicPr>
            <a:picLocks noChangeAspect="1"/>
          </p:cNvPicPr>
          <p:nvPr/>
        </p:nvPicPr>
        <p:blipFill>
          <a:blip r:embed="rId2">
            <a:extLst/>
          </a:blip>
          <a:stretch>
            <a:fillRect/>
          </a:stretch>
        </p:blipFill>
        <p:spPr>
          <a:xfrm>
            <a:off x="1447800" y="2025650"/>
            <a:ext cx="10541000" cy="7975600"/>
          </a:xfrm>
          <a:prstGeom prst="rect">
            <a:avLst/>
          </a:prstGeom>
          <a:ln w="889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print Retrospective"/>
          <p:cNvSpPr txBox="1"/>
          <p:nvPr>
            <p:ph type="title"/>
          </p:nvPr>
        </p:nvSpPr>
        <p:spPr>
          <a:prstGeom prst="rect">
            <a:avLst/>
          </a:prstGeom>
        </p:spPr>
        <p:txBody>
          <a:bodyPr/>
          <a:lstStyle/>
          <a:p>
            <a:pPr/>
            <a:r>
              <a:t>Sprint Retrospective</a:t>
            </a:r>
          </a:p>
        </p:txBody>
      </p:sp>
      <p:sp>
        <p:nvSpPr>
          <p:cNvPr id="200" name="When the Scrum team looks back on the work that was completed in the last sprint and identifies items that went well and what could be improved…"/>
          <p:cNvSpPr txBox="1"/>
          <p:nvPr>
            <p:ph type="body" idx="1"/>
          </p:nvPr>
        </p:nvSpPr>
        <p:spPr>
          <a:xfrm>
            <a:off x="500161" y="2768600"/>
            <a:ext cx="12403139" cy="6773714"/>
          </a:xfrm>
          <a:prstGeom prst="rect">
            <a:avLst/>
          </a:prstGeom>
        </p:spPr>
        <p:txBody>
          <a:bodyPr anchor="t"/>
          <a:lstStyle/>
          <a:p>
            <a:pPr marL="360045" indent="-360045" defTabSz="288036">
              <a:spcBef>
                <a:spcPts val="2200"/>
              </a:spcBef>
              <a:buBlip>
                <a:blip r:embed="rId2"/>
              </a:buBlip>
              <a:defRPr sz="2268"/>
            </a:pPr>
            <a:r>
              <a:t>When the Scrum team looks back on the work that was completed in the last sprint and identifies items that went well and what could be improved</a:t>
            </a:r>
          </a:p>
          <a:p>
            <a:pPr marL="360045" indent="-360045" defTabSz="288036">
              <a:spcBef>
                <a:spcPts val="2200"/>
              </a:spcBef>
              <a:buBlip>
                <a:blip r:embed="rId2"/>
              </a:buBlip>
              <a:defRPr sz="2268"/>
            </a:pPr>
            <a:r>
              <a:t>Opportunity for a team to review the work that they did. </a:t>
            </a:r>
          </a:p>
          <a:p>
            <a:pPr marL="360045" indent="-360045" defTabSz="288036">
              <a:spcBef>
                <a:spcPts val="2200"/>
              </a:spcBef>
              <a:buBlip>
                <a:blip r:embed="rId2"/>
              </a:buBlip>
              <a:defRPr sz="2268"/>
            </a:pPr>
            <a:r>
              <a:t>Discuss things that are going well, things that could go better, and some suggestions for changes. Some common questions asked are:</a:t>
            </a:r>
          </a:p>
          <a:p>
            <a:pPr lvl="1" marL="720090" indent="-360045" defTabSz="288036">
              <a:spcBef>
                <a:spcPts val="2200"/>
              </a:spcBef>
              <a:buBlip>
                <a:blip r:embed="rId2"/>
              </a:buBlip>
              <a:defRPr sz="2268"/>
            </a:pPr>
            <a:r>
              <a:t>	What went well over the last sprint?</a:t>
            </a:r>
          </a:p>
          <a:p>
            <a:pPr lvl="1" marL="720090" indent="-360045" defTabSz="288036">
              <a:spcBef>
                <a:spcPts val="2200"/>
              </a:spcBef>
              <a:buBlip>
                <a:blip r:embed="rId2"/>
              </a:buBlip>
              <a:defRPr sz="2268"/>
            </a:pPr>
            <a:r>
              <a:t>	What didn’t go so well?</a:t>
            </a:r>
          </a:p>
          <a:p>
            <a:pPr lvl="1" marL="720090" indent="-360045" defTabSz="288036">
              <a:spcBef>
                <a:spcPts val="2200"/>
              </a:spcBef>
              <a:buBlip>
                <a:blip r:embed="rId2"/>
              </a:buBlip>
              <a:defRPr sz="2268"/>
            </a:pPr>
            <a:r>
              <a:t>	What could we do differently to improve?</a:t>
            </a:r>
          </a:p>
          <a:p>
            <a:pPr marL="170021" indent="-170021" defTabSz="288036">
              <a:lnSpc>
                <a:spcPts val="2500"/>
              </a:lnSpc>
              <a:spcBef>
                <a:spcPts val="0"/>
              </a:spcBef>
              <a:buBlip>
                <a:blip r:embed="rId2"/>
              </a:buBlip>
              <a:tabLst>
                <a:tab pos="76200" algn="l"/>
                <a:tab pos="279400" algn="l"/>
              </a:tabLst>
              <a:defRPr sz="1071">
                <a:solidFill>
                  <a:srgbClr val="383838"/>
                </a:solidFill>
                <a:latin typeface="Times"/>
                <a:ea typeface="Times"/>
                <a:cs typeface="Times"/>
                <a:sym typeface="Times"/>
              </a:defRPr>
            </a:pPr>
          </a:p>
          <a:p>
            <a:pPr marL="360045" indent="-360045" defTabSz="288036">
              <a:spcBef>
                <a:spcPts val="2200"/>
              </a:spcBef>
              <a:buBlip>
                <a:blip r:embed="rId2"/>
              </a:buBlip>
              <a:defRPr sz="2268"/>
            </a:pPr>
            <a:r>
              <a:t>Agile is all about constant improvement, and this ceremony is specifically designed to help the scrum team better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print Retrospective"/>
          <p:cNvSpPr txBox="1"/>
          <p:nvPr>
            <p:ph type="title"/>
          </p:nvPr>
        </p:nvSpPr>
        <p:spPr>
          <a:prstGeom prst="rect">
            <a:avLst/>
          </a:prstGeom>
        </p:spPr>
        <p:txBody>
          <a:bodyPr/>
          <a:lstStyle/>
          <a:p>
            <a:pPr/>
            <a:r>
              <a:t>Sprint Retrospective</a:t>
            </a:r>
          </a:p>
        </p:txBody>
      </p:sp>
      <p:sp>
        <p:nvSpPr>
          <p:cNvPr id="203" name="It lasts 30 min to 1 hour…"/>
          <p:cNvSpPr txBox="1"/>
          <p:nvPr>
            <p:ph type="body" idx="1"/>
          </p:nvPr>
        </p:nvSpPr>
        <p:spPr>
          <a:xfrm>
            <a:off x="500161" y="2768600"/>
            <a:ext cx="12403139" cy="6773714"/>
          </a:xfrm>
          <a:prstGeom prst="rect">
            <a:avLst/>
          </a:prstGeom>
        </p:spPr>
        <p:txBody>
          <a:bodyPr anchor="t"/>
          <a:lstStyle/>
          <a:p>
            <a:pPr marL="537209" indent="-537209" defTabSz="429768">
              <a:spcBef>
                <a:spcPts val="3300"/>
              </a:spcBef>
              <a:buBlip>
                <a:blip r:embed="rId2"/>
              </a:buBlip>
              <a:defRPr sz="3384"/>
            </a:pPr>
            <a:r>
              <a:t>It lasts 30 min to 1 hour</a:t>
            </a:r>
          </a:p>
          <a:p>
            <a:pPr marL="537209" indent="-537209" defTabSz="429768">
              <a:spcBef>
                <a:spcPts val="3300"/>
              </a:spcBef>
              <a:buBlip>
                <a:blip r:embed="rId2"/>
              </a:buBlip>
              <a:defRPr sz="3384"/>
            </a:pPr>
            <a:r>
              <a:t>Attendees:</a:t>
            </a:r>
          </a:p>
          <a:p>
            <a:pPr lvl="1" marL="1074419" indent="-537209" defTabSz="429768">
              <a:spcBef>
                <a:spcPts val="3300"/>
              </a:spcBef>
              <a:buBlip>
                <a:blip r:embed="rId2"/>
              </a:buBlip>
              <a:defRPr sz="3384"/>
            </a:pPr>
            <a:r>
              <a:t>	Scrum Team </a:t>
            </a:r>
          </a:p>
          <a:p>
            <a:pPr lvl="1" marL="1074419" indent="-537209" defTabSz="429768">
              <a:spcBef>
                <a:spcPts val="3300"/>
              </a:spcBef>
              <a:buBlip>
                <a:blip r:embed="rId2"/>
              </a:buBlip>
              <a:defRPr sz="3384"/>
            </a:pPr>
            <a:r>
              <a:t>	No others</a:t>
            </a:r>
          </a:p>
          <a:p>
            <a:pPr marL="253682" indent="-253682" defTabSz="429768">
              <a:lnSpc>
                <a:spcPts val="3700"/>
              </a:lnSpc>
              <a:spcBef>
                <a:spcPts val="0"/>
              </a:spcBef>
              <a:buBlip>
                <a:blip r:embed="rId2"/>
              </a:buBlip>
              <a:tabLst>
                <a:tab pos="127000" algn="l"/>
                <a:tab pos="419100" algn="l"/>
              </a:tabLst>
              <a:defRPr sz="1598">
                <a:solidFill>
                  <a:srgbClr val="383838"/>
                </a:solidFill>
                <a:latin typeface="Times"/>
                <a:ea typeface="Times"/>
                <a:cs typeface="Times"/>
                <a:sym typeface="Times"/>
              </a:defRPr>
            </a:pPr>
          </a:p>
          <a:p>
            <a:pPr marL="537209" indent="-537209" defTabSz="429768">
              <a:spcBef>
                <a:spcPts val="3300"/>
              </a:spcBef>
              <a:buBlip>
                <a:blip r:embed="rId2"/>
              </a:buBlip>
              <a:defRPr sz="3384"/>
            </a:pPr>
            <a:r>
              <a:t>Agile is all about constant improvement, and this ceremony is specifically designed to help the scrum team better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What is AGILE ?"/>
          <p:cNvSpPr txBox="1"/>
          <p:nvPr>
            <p:ph type="title"/>
          </p:nvPr>
        </p:nvSpPr>
        <p:spPr>
          <a:xfrm>
            <a:off x="1270000" y="3073741"/>
            <a:ext cx="10464800" cy="2540001"/>
          </a:xfrm>
          <a:prstGeom prst="rect">
            <a:avLst/>
          </a:prstGeom>
        </p:spPr>
        <p:txBody>
          <a:bodyPr/>
          <a:lstStyle/>
          <a:p>
            <a:pPr/>
            <a:r>
              <a:t>What is AGILE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print Planning"/>
          <p:cNvSpPr txBox="1"/>
          <p:nvPr>
            <p:ph type="title"/>
          </p:nvPr>
        </p:nvSpPr>
        <p:spPr>
          <a:prstGeom prst="rect">
            <a:avLst/>
          </a:prstGeom>
        </p:spPr>
        <p:txBody>
          <a:bodyPr/>
          <a:lstStyle/>
          <a:p>
            <a:pPr/>
            <a:r>
              <a:t>Sprint Planning</a:t>
            </a:r>
          </a:p>
        </p:txBody>
      </p:sp>
      <p:pic>
        <p:nvPicPr>
          <p:cNvPr id="206" name="Image" descr="Image"/>
          <p:cNvPicPr>
            <a:picLocks noChangeAspect="1"/>
          </p:cNvPicPr>
          <p:nvPr/>
        </p:nvPicPr>
        <p:blipFill>
          <a:blip r:embed="rId2">
            <a:extLst/>
          </a:blip>
          <a:stretch>
            <a:fillRect/>
          </a:stretch>
        </p:blipFill>
        <p:spPr>
          <a:xfrm>
            <a:off x="0" y="2603500"/>
            <a:ext cx="13004800" cy="7315200"/>
          </a:xfrm>
          <a:prstGeom prst="rect">
            <a:avLst/>
          </a:prstGeom>
          <a:ln w="889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print Planning"/>
          <p:cNvSpPr txBox="1"/>
          <p:nvPr>
            <p:ph type="title"/>
          </p:nvPr>
        </p:nvSpPr>
        <p:spPr>
          <a:prstGeom prst="rect">
            <a:avLst/>
          </a:prstGeom>
        </p:spPr>
        <p:txBody>
          <a:bodyPr/>
          <a:lstStyle/>
          <a:p>
            <a:pPr/>
            <a:r>
              <a:t>Sprint Planning</a:t>
            </a:r>
          </a:p>
        </p:txBody>
      </p:sp>
      <p:sp>
        <p:nvSpPr>
          <p:cNvPr id="209" name="Sprint Planning is the scrum ceremony designed to make sure the team is prepared to get the right things done every sprint.…"/>
          <p:cNvSpPr txBox="1"/>
          <p:nvPr>
            <p:ph type="body" idx="1"/>
          </p:nvPr>
        </p:nvSpPr>
        <p:spPr>
          <a:xfrm>
            <a:off x="500161" y="2768600"/>
            <a:ext cx="12403139" cy="6773714"/>
          </a:xfrm>
          <a:prstGeom prst="rect">
            <a:avLst/>
          </a:prstGeom>
        </p:spPr>
        <p:txBody>
          <a:bodyPr anchor="t"/>
          <a:lstStyle/>
          <a:p>
            <a:pPr marL="491490" indent="-491490" defTabSz="393192">
              <a:spcBef>
                <a:spcPts val="3000"/>
              </a:spcBef>
              <a:buBlip>
                <a:blip r:embed="rId2"/>
              </a:buBlip>
              <a:defRPr sz="3096"/>
            </a:pPr>
            <a:r>
              <a:t>Sprint Planning is the scrum ceremony designed to make sure the team is prepared to get the right things done every sprint.</a:t>
            </a:r>
          </a:p>
          <a:p>
            <a:pPr marL="491490" indent="-491490" defTabSz="393192">
              <a:spcBef>
                <a:spcPts val="3000"/>
              </a:spcBef>
              <a:buBlip>
                <a:blip r:embed="rId2"/>
              </a:buBlip>
              <a:defRPr sz="3096"/>
            </a:pPr>
            <a:r>
              <a:t>Happens at the beginning of a new sprint </a:t>
            </a:r>
          </a:p>
          <a:p>
            <a:pPr marL="491490" indent="-491490" defTabSz="393192">
              <a:spcBef>
                <a:spcPts val="3000"/>
              </a:spcBef>
              <a:buBlip>
                <a:blip r:embed="rId2"/>
              </a:buBlip>
              <a:defRPr sz="3096"/>
            </a:pPr>
            <a:r>
              <a:t>Scrum Team reviews the prioritized Product Backlog.</a:t>
            </a:r>
          </a:p>
          <a:p>
            <a:pPr marL="491490" indent="-491490" defTabSz="393192">
              <a:spcBef>
                <a:spcPts val="3000"/>
              </a:spcBef>
              <a:buBlip>
                <a:blip r:embed="rId2"/>
              </a:buBlip>
              <a:defRPr sz="3096"/>
            </a:pPr>
            <a:r>
              <a:t>Team creates a sprint backlog that contains all items they are committing to complete at the end of the sprint.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print Planning"/>
          <p:cNvSpPr txBox="1"/>
          <p:nvPr>
            <p:ph type="title"/>
          </p:nvPr>
        </p:nvSpPr>
        <p:spPr>
          <a:prstGeom prst="rect">
            <a:avLst/>
          </a:prstGeom>
        </p:spPr>
        <p:txBody>
          <a:bodyPr/>
          <a:lstStyle/>
          <a:p>
            <a:pPr/>
            <a:r>
              <a:t>Sprint Planning</a:t>
            </a:r>
          </a:p>
        </p:txBody>
      </p:sp>
      <p:sp>
        <p:nvSpPr>
          <p:cNvPr id="212" name="The Product Owner is responsible for having the Product Backlog ready for review before Sprint Planning:…"/>
          <p:cNvSpPr txBox="1"/>
          <p:nvPr>
            <p:ph type="body" idx="1"/>
          </p:nvPr>
        </p:nvSpPr>
        <p:spPr>
          <a:xfrm>
            <a:off x="500161" y="2768600"/>
            <a:ext cx="12403139" cy="6773714"/>
          </a:xfrm>
          <a:prstGeom prst="rect">
            <a:avLst/>
          </a:prstGeom>
        </p:spPr>
        <p:txBody>
          <a:bodyPr anchor="t"/>
          <a:lstStyle/>
          <a:p>
            <a:pPr marL="440054" indent="-440054" defTabSz="352043">
              <a:spcBef>
                <a:spcPts val="2700"/>
              </a:spcBef>
              <a:buBlip>
                <a:blip r:embed="rId2"/>
              </a:buBlip>
              <a:defRPr sz="2772"/>
            </a:pPr>
            <a:r>
              <a:t>The Product Owner is responsible for having the Product Backlog ready for review </a:t>
            </a:r>
            <a:r>
              <a:t>before</a:t>
            </a:r>
            <a:r>
              <a:t> Sprint Planning:</a:t>
            </a:r>
          </a:p>
          <a:p>
            <a:pPr lvl="1" marL="880109" indent="-440054" defTabSz="352043">
              <a:spcBef>
                <a:spcPts val="2700"/>
              </a:spcBef>
              <a:buBlip>
                <a:blip r:embed="rId2"/>
              </a:buBlip>
              <a:defRPr sz="2772"/>
            </a:pPr>
            <a:r>
              <a:t>adding acceptance criteria</a:t>
            </a:r>
          </a:p>
          <a:p>
            <a:pPr lvl="1" marL="880109" indent="-440054" defTabSz="352043">
              <a:spcBef>
                <a:spcPts val="2700"/>
              </a:spcBef>
              <a:buBlip>
                <a:blip r:embed="rId2"/>
              </a:buBlip>
              <a:defRPr sz="2772"/>
            </a:pPr>
            <a:r>
              <a:t>requirements</a:t>
            </a:r>
          </a:p>
          <a:p>
            <a:pPr lvl="1" marL="880109" indent="-440054" defTabSz="352043">
              <a:spcBef>
                <a:spcPts val="2700"/>
              </a:spcBef>
              <a:buBlip>
                <a:blip r:embed="rId2"/>
              </a:buBlip>
              <a:defRPr sz="2772"/>
            </a:pPr>
            <a:r>
              <a:t>necessary details </a:t>
            </a:r>
          </a:p>
          <a:p>
            <a:pPr lvl="1" marL="880109" indent="-440054" defTabSz="352043">
              <a:spcBef>
                <a:spcPts val="2700"/>
              </a:spcBef>
              <a:buBlip>
                <a:blip r:embed="rId2"/>
              </a:buBlip>
              <a:defRPr sz="2772"/>
            </a:pPr>
            <a:r>
              <a:t>clarify any questions or assumptions </a:t>
            </a:r>
          </a:p>
          <a:p>
            <a:pPr lvl="1" marL="880109" indent="-440054" defTabSz="352043">
              <a:spcBef>
                <a:spcPts val="2700"/>
              </a:spcBef>
              <a:buBlip>
                <a:blip r:embed="rId2"/>
              </a:buBlip>
              <a:defRPr sz="2772"/>
            </a:pPr>
            <a:r>
              <a:t>only the development team will forecast the amount of work they can accomplish during the upcoming sprint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print Planning"/>
          <p:cNvSpPr txBox="1"/>
          <p:nvPr>
            <p:ph type="title"/>
          </p:nvPr>
        </p:nvSpPr>
        <p:spPr>
          <a:prstGeom prst="rect">
            <a:avLst/>
          </a:prstGeom>
        </p:spPr>
        <p:txBody>
          <a:bodyPr/>
          <a:lstStyle/>
          <a:p>
            <a:pPr/>
            <a:r>
              <a:t>Sprint Planning</a:t>
            </a:r>
          </a:p>
        </p:txBody>
      </p:sp>
      <p:sp>
        <p:nvSpPr>
          <p:cNvPr id="215" name="It lasts 1 hour to 2 hours…"/>
          <p:cNvSpPr txBox="1"/>
          <p:nvPr>
            <p:ph type="body" idx="1"/>
          </p:nvPr>
        </p:nvSpPr>
        <p:spPr>
          <a:xfrm>
            <a:off x="500161" y="2768600"/>
            <a:ext cx="12403139" cy="6773714"/>
          </a:xfrm>
          <a:prstGeom prst="rect">
            <a:avLst/>
          </a:prstGeom>
        </p:spPr>
        <p:txBody>
          <a:bodyPr anchor="t"/>
          <a:lstStyle/>
          <a:p>
            <a:pPr>
              <a:buBlip>
                <a:blip r:embed="rId2"/>
              </a:buBlip>
            </a:pPr>
            <a:r>
              <a:t>It lasts 1 hour to 2 hours</a:t>
            </a:r>
          </a:p>
          <a:p>
            <a:pPr>
              <a:buBlip>
                <a:blip r:embed="rId2"/>
              </a:buBlip>
            </a:pPr>
            <a:r>
              <a:t>Attendees:</a:t>
            </a:r>
          </a:p>
          <a:p>
            <a:pPr lvl="1">
              <a:buBlip>
                <a:blip r:embed="rId2"/>
              </a:buBlip>
            </a:pPr>
            <a:r>
              <a:t>Scrum Team</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tory Pointing in Scrum"/>
          <p:cNvSpPr txBox="1"/>
          <p:nvPr>
            <p:ph type="title"/>
          </p:nvPr>
        </p:nvSpPr>
        <p:spPr>
          <a:prstGeom prst="rect">
            <a:avLst/>
          </a:prstGeom>
        </p:spPr>
        <p:txBody>
          <a:bodyPr/>
          <a:lstStyle/>
          <a:p>
            <a:pPr/>
            <a:r>
              <a:t>Story Pointing in Scrum</a:t>
            </a:r>
          </a:p>
        </p:txBody>
      </p:sp>
      <p:pic>
        <p:nvPicPr>
          <p:cNvPr id="218" name="Image" descr="Image"/>
          <p:cNvPicPr>
            <a:picLocks noChangeAspect="1"/>
          </p:cNvPicPr>
          <p:nvPr/>
        </p:nvPicPr>
        <p:blipFill>
          <a:blip r:embed="rId2">
            <a:extLst/>
          </a:blip>
          <a:stretch>
            <a:fillRect/>
          </a:stretch>
        </p:blipFill>
        <p:spPr>
          <a:xfrm>
            <a:off x="-254000" y="2482850"/>
            <a:ext cx="13004800" cy="7315200"/>
          </a:xfrm>
          <a:prstGeom prst="rect">
            <a:avLst/>
          </a:prstGeom>
          <a:ln w="889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ointing in Scrum"/>
          <p:cNvSpPr txBox="1"/>
          <p:nvPr>
            <p:ph type="title"/>
          </p:nvPr>
        </p:nvSpPr>
        <p:spPr>
          <a:prstGeom prst="rect">
            <a:avLst/>
          </a:prstGeom>
        </p:spPr>
        <p:txBody>
          <a:bodyPr/>
          <a:lstStyle/>
          <a:p>
            <a:pPr/>
            <a:r>
              <a:t>Pointing in Scrum</a:t>
            </a:r>
          </a:p>
        </p:txBody>
      </p:sp>
      <p:sp>
        <p:nvSpPr>
          <p:cNvPr id="221" name="Measurement of effort required to implement a user story…"/>
          <p:cNvSpPr txBox="1"/>
          <p:nvPr>
            <p:ph type="body" idx="1"/>
          </p:nvPr>
        </p:nvSpPr>
        <p:spPr>
          <a:xfrm>
            <a:off x="300831" y="2743200"/>
            <a:ext cx="12403138" cy="6773714"/>
          </a:xfrm>
          <a:prstGeom prst="rect">
            <a:avLst/>
          </a:prstGeom>
        </p:spPr>
        <p:txBody>
          <a:bodyPr anchor="t"/>
          <a:lstStyle/>
          <a:p>
            <a:pPr>
              <a:buBlip>
                <a:blip r:embed="rId2"/>
              </a:buBlip>
            </a:pPr>
            <a:r>
              <a:t>Measurement of effort required to implement a user story</a:t>
            </a:r>
          </a:p>
          <a:p>
            <a:pPr>
              <a:buBlip>
                <a:blip r:embed="rId2"/>
              </a:buBlip>
            </a:pPr>
            <a:r>
              <a:t>In simple terms, it is a number that tells the team about the difficulty level of the story</a:t>
            </a:r>
          </a:p>
          <a:p>
            <a:pPr>
              <a:buBlip>
                <a:blip r:embed="rId2"/>
              </a:buBlip>
            </a:pPr>
            <a:r>
              <a:t>Difficulty could be related to complexities, risks, time spend and efforts involved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Pointing in Scrum"/>
          <p:cNvSpPr txBox="1"/>
          <p:nvPr>
            <p:ph type="title"/>
          </p:nvPr>
        </p:nvSpPr>
        <p:spPr>
          <a:prstGeom prst="rect">
            <a:avLst/>
          </a:prstGeom>
        </p:spPr>
        <p:txBody>
          <a:bodyPr/>
          <a:lstStyle/>
          <a:p>
            <a:pPr/>
            <a:r>
              <a:t>Pointing in Scrum</a:t>
            </a:r>
          </a:p>
        </p:txBody>
      </p:sp>
      <p:sp>
        <p:nvSpPr>
          <p:cNvPr id="224" name="Commonly used pointing scale types:…"/>
          <p:cNvSpPr txBox="1"/>
          <p:nvPr>
            <p:ph type="body" idx="1"/>
          </p:nvPr>
        </p:nvSpPr>
        <p:spPr>
          <a:xfrm>
            <a:off x="300831" y="2743200"/>
            <a:ext cx="12403138" cy="6773714"/>
          </a:xfrm>
          <a:prstGeom prst="rect">
            <a:avLst/>
          </a:prstGeom>
        </p:spPr>
        <p:txBody>
          <a:bodyPr anchor="t"/>
          <a:lstStyle/>
          <a:p>
            <a:pPr>
              <a:buBlip>
                <a:blip r:embed="rId2"/>
              </a:buBlip>
            </a:pPr>
            <a:r>
              <a:t>Commonly used pointing scale types:</a:t>
            </a:r>
          </a:p>
          <a:p>
            <a:pPr lvl="1">
              <a:buBlip>
                <a:blip r:embed="rId2"/>
              </a:buBlip>
            </a:pPr>
            <a:r>
              <a:t>1,2,4,8,16</a:t>
            </a:r>
          </a:p>
          <a:p>
            <a:pPr lvl="1">
              <a:buBlip>
                <a:blip r:embed="rId2"/>
              </a:buBlip>
            </a:pPr>
            <a:r>
              <a:t>X-Small, Small, Medium, Large, Extra-Large ( known as “T-Shirt Sizing”)</a:t>
            </a:r>
          </a:p>
          <a:p>
            <a:pPr lvl="1">
              <a:buBlip>
                <a:blip r:embed="rId2"/>
              </a:buBlip>
            </a:pPr>
            <a:r>
              <a:t>Fibonacci sequence: 1,2,3,5,8,13,21</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Capacity"/>
          <p:cNvSpPr txBox="1"/>
          <p:nvPr>
            <p:ph type="title"/>
          </p:nvPr>
        </p:nvSpPr>
        <p:spPr>
          <a:prstGeom prst="rect">
            <a:avLst/>
          </a:prstGeom>
        </p:spPr>
        <p:txBody>
          <a:bodyPr/>
          <a:lstStyle/>
          <a:p>
            <a:pPr/>
            <a:r>
              <a:t>Capacity</a:t>
            </a:r>
          </a:p>
        </p:txBody>
      </p:sp>
      <p:pic>
        <p:nvPicPr>
          <p:cNvPr id="227" name="Image" descr="Image"/>
          <p:cNvPicPr>
            <a:picLocks noChangeAspect="1"/>
          </p:cNvPicPr>
          <p:nvPr/>
        </p:nvPicPr>
        <p:blipFill>
          <a:blip r:embed="rId2">
            <a:extLst/>
          </a:blip>
          <a:stretch>
            <a:fillRect/>
          </a:stretch>
        </p:blipFill>
        <p:spPr>
          <a:xfrm>
            <a:off x="-451707" y="2799783"/>
            <a:ext cx="13666791" cy="6854953"/>
          </a:xfrm>
          <a:prstGeom prst="rect">
            <a:avLst/>
          </a:prstGeom>
          <a:ln w="889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apacity"/>
          <p:cNvSpPr txBox="1"/>
          <p:nvPr>
            <p:ph type="title"/>
          </p:nvPr>
        </p:nvSpPr>
        <p:spPr>
          <a:prstGeom prst="rect">
            <a:avLst/>
          </a:prstGeom>
        </p:spPr>
        <p:txBody>
          <a:bodyPr/>
          <a:lstStyle/>
          <a:p>
            <a:pPr/>
            <a:r>
              <a:t>Capacity</a:t>
            </a:r>
          </a:p>
        </p:txBody>
      </p:sp>
      <p:sp>
        <p:nvSpPr>
          <p:cNvPr id="230" name="Total number of available hours/points for a sprint.…"/>
          <p:cNvSpPr txBox="1"/>
          <p:nvPr>
            <p:ph type="body" idx="1"/>
          </p:nvPr>
        </p:nvSpPr>
        <p:spPr>
          <a:xfrm>
            <a:off x="300831" y="2743200"/>
            <a:ext cx="12403138" cy="6773714"/>
          </a:xfrm>
          <a:prstGeom prst="rect">
            <a:avLst/>
          </a:prstGeom>
        </p:spPr>
        <p:txBody>
          <a:bodyPr anchor="t"/>
          <a:lstStyle/>
          <a:p>
            <a:pPr>
              <a:buBlip>
                <a:blip r:embed="rId2"/>
              </a:buBlip>
            </a:pPr>
            <a:r>
              <a:t>Total number of available hours/points for a sprint. </a:t>
            </a:r>
          </a:p>
          <a:p>
            <a:pPr>
              <a:buBlip>
                <a:blip r:embed="rId2"/>
              </a:buBlip>
            </a:pPr>
            <a:r>
              <a:t>Available hours calculated based on resources planned holiday and company holiday if any.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Velocity"/>
          <p:cNvSpPr txBox="1"/>
          <p:nvPr>
            <p:ph type="title"/>
          </p:nvPr>
        </p:nvSpPr>
        <p:spPr>
          <a:prstGeom prst="rect">
            <a:avLst/>
          </a:prstGeom>
        </p:spPr>
        <p:txBody>
          <a:bodyPr/>
          <a:lstStyle/>
          <a:p>
            <a:pPr/>
            <a:r>
              <a:t>Velocity</a:t>
            </a:r>
          </a:p>
        </p:txBody>
      </p:sp>
      <p:sp>
        <p:nvSpPr>
          <p:cNvPr id="233" name="Number of story points delivered/demo in a Sprint is called velocity.…"/>
          <p:cNvSpPr txBox="1"/>
          <p:nvPr>
            <p:ph type="body" idx="1"/>
          </p:nvPr>
        </p:nvSpPr>
        <p:spPr>
          <a:xfrm>
            <a:off x="300831" y="2743200"/>
            <a:ext cx="12403138" cy="6773714"/>
          </a:xfrm>
          <a:prstGeom prst="rect">
            <a:avLst/>
          </a:prstGeom>
        </p:spPr>
        <p:txBody>
          <a:bodyPr anchor="t"/>
          <a:lstStyle/>
          <a:p>
            <a:pPr marL="491490" indent="-491490" defTabSz="393192">
              <a:spcBef>
                <a:spcPts val="3000"/>
              </a:spcBef>
              <a:buBlip>
                <a:blip r:embed="rId2"/>
              </a:buBlip>
              <a:defRPr sz="3096"/>
            </a:pPr>
            <a:r>
              <a:t>Number of story points delivered/demo in a Sprint is called velocity. </a:t>
            </a:r>
          </a:p>
          <a:p>
            <a:pPr marL="491490" indent="-491490" defTabSz="393192">
              <a:spcBef>
                <a:spcPts val="3000"/>
              </a:spcBef>
              <a:buBlip>
                <a:blip r:embed="rId2"/>
              </a:buBlip>
              <a:defRPr sz="3096"/>
            </a:pPr>
            <a:r>
              <a:t>For example, if team planned 30 story point(Business value) worth of user stories in a sprint and able to deliver as planned then team's velocity is 30. </a:t>
            </a:r>
          </a:p>
          <a:p>
            <a:pPr marL="491490" indent="-491490" defTabSz="393192">
              <a:spcBef>
                <a:spcPts val="3000"/>
              </a:spcBef>
              <a:buBlip>
                <a:blip r:embed="rId2"/>
              </a:buBlip>
              <a:defRPr sz="3096"/>
            </a:pPr>
            <a:r>
              <a:t>Available hours calculated based on resources planned holiday and company holiday if any</a:t>
            </a:r>
          </a:p>
          <a:p>
            <a:pPr marL="491490" indent="-491490" defTabSz="393192">
              <a:spcBef>
                <a:spcPts val="3000"/>
              </a:spcBef>
              <a:buBlip>
                <a:blip r:embed="rId2"/>
              </a:buBlip>
              <a:defRPr sz="3096"/>
            </a:pPr>
            <a:r>
              <a:t>It is an average points that team can deliver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hat is Agile?"/>
          <p:cNvSpPr txBox="1"/>
          <p:nvPr>
            <p:ph type="title"/>
          </p:nvPr>
        </p:nvSpPr>
        <p:spPr>
          <a:prstGeom prst="rect">
            <a:avLst/>
          </a:prstGeom>
        </p:spPr>
        <p:txBody>
          <a:bodyPr/>
          <a:lstStyle/>
          <a:p>
            <a:pPr/>
            <a:r>
              <a:t>What is Agile?</a:t>
            </a:r>
          </a:p>
        </p:txBody>
      </p:sp>
      <p:sp>
        <p:nvSpPr>
          <p:cNvPr id="127" name="Software Development methodology.…"/>
          <p:cNvSpPr txBox="1"/>
          <p:nvPr>
            <p:ph type="body" idx="1"/>
          </p:nvPr>
        </p:nvSpPr>
        <p:spPr>
          <a:prstGeom prst="rect">
            <a:avLst/>
          </a:prstGeom>
        </p:spPr>
        <p:txBody>
          <a:bodyPr/>
          <a:lstStyle/>
          <a:p>
            <a:pPr marL="502919" indent="-502919" defTabSz="402336">
              <a:spcBef>
                <a:spcPts val="3100"/>
              </a:spcBef>
              <a:buBlip>
                <a:blip r:embed="rId2"/>
              </a:buBlip>
              <a:defRPr sz="3168"/>
            </a:pPr>
            <a:r>
              <a:t>Software Development methodology.</a:t>
            </a:r>
          </a:p>
          <a:p>
            <a:pPr marL="502919" indent="-502919" defTabSz="402336">
              <a:spcBef>
                <a:spcPts val="3100"/>
              </a:spcBef>
              <a:buBlip>
                <a:blip r:embed="rId2"/>
              </a:buBlip>
              <a:defRPr sz="3168"/>
            </a:pPr>
            <a:r>
              <a:t>Iterative Delivery that builds software incrementally instead of trying to deliver at once.</a:t>
            </a:r>
          </a:p>
          <a:p>
            <a:pPr marL="502919" indent="-502919" defTabSz="402336">
              <a:spcBef>
                <a:spcPts val="3100"/>
              </a:spcBef>
              <a:buBlip>
                <a:blip r:embed="rId2"/>
              </a:buBlip>
              <a:defRPr sz="3168"/>
            </a:pPr>
            <a:r>
              <a:t>Breaking down work into small pieces(user stories), prioritize and continuously deliver them in 2 week cycle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Velocity"/>
          <p:cNvSpPr txBox="1"/>
          <p:nvPr>
            <p:ph type="title"/>
          </p:nvPr>
        </p:nvSpPr>
        <p:spPr>
          <a:prstGeom prst="rect">
            <a:avLst/>
          </a:prstGeom>
        </p:spPr>
        <p:txBody>
          <a:bodyPr/>
          <a:lstStyle/>
          <a:p>
            <a:pPr/>
            <a:r>
              <a:t>Velocity</a:t>
            </a:r>
          </a:p>
        </p:txBody>
      </p:sp>
      <p:pic>
        <p:nvPicPr>
          <p:cNvPr id="236" name="Image" descr="Image"/>
          <p:cNvPicPr>
            <a:picLocks noChangeAspect="1"/>
          </p:cNvPicPr>
          <p:nvPr/>
        </p:nvPicPr>
        <p:blipFill>
          <a:blip r:embed="rId2">
            <a:extLst/>
          </a:blip>
          <a:stretch>
            <a:fillRect/>
          </a:stretch>
        </p:blipFill>
        <p:spPr>
          <a:xfrm>
            <a:off x="145035" y="2143157"/>
            <a:ext cx="12714730" cy="7526840"/>
          </a:xfrm>
          <a:prstGeom prst="rect">
            <a:avLst/>
          </a:prstGeom>
          <a:ln w="889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crum Team Roles and Responsibilities"/>
          <p:cNvSpPr txBox="1"/>
          <p:nvPr>
            <p:ph type="title"/>
          </p:nvPr>
        </p:nvSpPr>
        <p:spPr>
          <a:prstGeom prst="rect">
            <a:avLst/>
          </a:prstGeom>
        </p:spPr>
        <p:txBody>
          <a:bodyPr/>
          <a:lstStyle>
            <a:lvl1pPr defTabSz="448055">
              <a:defRPr sz="7056"/>
            </a:lvl1pPr>
          </a:lstStyle>
          <a:p>
            <a:pPr/>
            <a:r>
              <a:t>Scrum Team Roles and Responsibilities</a:t>
            </a:r>
          </a:p>
        </p:txBody>
      </p:sp>
      <p:sp>
        <p:nvSpPr>
          <p:cNvPr id="239" name="Product Owner…"/>
          <p:cNvSpPr txBox="1"/>
          <p:nvPr>
            <p:ph type="body" idx="1"/>
          </p:nvPr>
        </p:nvSpPr>
        <p:spPr>
          <a:xfrm>
            <a:off x="648890" y="2768600"/>
            <a:ext cx="11085910" cy="6315572"/>
          </a:xfrm>
          <a:prstGeom prst="rect">
            <a:avLst/>
          </a:prstGeom>
        </p:spPr>
        <p:txBody>
          <a:bodyPr/>
          <a:lstStyle/>
          <a:p>
            <a:pPr>
              <a:buBlip>
                <a:blip r:embed="rId2"/>
              </a:buBlip>
            </a:pPr>
            <a:r>
              <a:t>Product Owner</a:t>
            </a:r>
          </a:p>
          <a:p>
            <a:pPr>
              <a:buBlip>
                <a:blip r:embed="rId2"/>
              </a:buBlip>
            </a:pPr>
            <a:r>
              <a:t>Scrum Master</a:t>
            </a:r>
          </a:p>
          <a:p>
            <a:pPr>
              <a:buBlip>
                <a:blip r:embed="rId2"/>
              </a:buBlip>
            </a:pPr>
            <a:r>
              <a:t>Developer/Programmer/Software Engineer</a:t>
            </a:r>
          </a:p>
          <a:p>
            <a:pPr>
              <a:buBlip>
                <a:blip r:embed="rId2"/>
              </a:buBlip>
            </a:pPr>
            <a:r>
              <a:t>SDET</a:t>
            </a:r>
          </a:p>
          <a:p>
            <a:pPr>
              <a:buBlip>
                <a:blip r:embed="rId2"/>
              </a:buBlip>
            </a:pPr>
            <a:r>
              <a:t>Manual QA</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Product Owner"/>
          <p:cNvSpPr txBox="1"/>
          <p:nvPr>
            <p:ph type="title"/>
          </p:nvPr>
        </p:nvSpPr>
        <p:spPr>
          <a:xfrm>
            <a:off x="1270000" y="-33932"/>
            <a:ext cx="10464800" cy="2540001"/>
          </a:xfrm>
          <a:prstGeom prst="rect">
            <a:avLst/>
          </a:prstGeom>
        </p:spPr>
        <p:txBody>
          <a:bodyPr/>
          <a:lstStyle/>
          <a:p>
            <a:pPr/>
            <a:r>
              <a:t>Product Owner</a:t>
            </a:r>
          </a:p>
        </p:txBody>
      </p:sp>
      <p:pic>
        <p:nvPicPr>
          <p:cNvPr id="242" name="Image" descr="Image"/>
          <p:cNvPicPr>
            <a:picLocks noChangeAspect="1"/>
          </p:cNvPicPr>
          <p:nvPr/>
        </p:nvPicPr>
        <p:blipFill>
          <a:blip r:embed="rId2">
            <a:extLst/>
          </a:blip>
          <a:srcRect l="0" t="0" r="0" b="0"/>
          <a:stretch>
            <a:fillRect/>
          </a:stretch>
        </p:blipFill>
        <p:spPr>
          <a:xfrm>
            <a:off x="1456048" y="2479778"/>
            <a:ext cx="9696368" cy="7286288"/>
          </a:xfrm>
          <a:prstGeom prst="rect">
            <a:avLst/>
          </a:prstGeom>
          <a:ln w="889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Product Owner"/>
          <p:cNvSpPr txBox="1"/>
          <p:nvPr>
            <p:ph type="title"/>
          </p:nvPr>
        </p:nvSpPr>
        <p:spPr>
          <a:prstGeom prst="rect">
            <a:avLst/>
          </a:prstGeom>
        </p:spPr>
        <p:txBody>
          <a:bodyPr/>
          <a:lstStyle/>
          <a:p>
            <a:pPr/>
            <a:r>
              <a:t>Product Owner</a:t>
            </a:r>
          </a:p>
        </p:txBody>
      </p:sp>
      <p:pic>
        <p:nvPicPr>
          <p:cNvPr id="245" name="http://agilemodeling.com/images/productOwner.jpg" descr="http://agilemodeling.com/images/productOwner.jpg"/>
          <p:cNvPicPr>
            <a:picLocks noChangeAspect="1"/>
          </p:cNvPicPr>
          <p:nvPr/>
        </p:nvPicPr>
        <p:blipFill>
          <a:blip r:embed="rId2">
            <a:extLst/>
          </a:blip>
          <a:stretch>
            <a:fillRect/>
          </a:stretch>
        </p:blipFill>
        <p:spPr>
          <a:xfrm>
            <a:off x="63595" y="3805334"/>
            <a:ext cx="12877610" cy="4016731"/>
          </a:xfrm>
          <a:prstGeom prst="rect">
            <a:avLst/>
          </a:prstGeom>
          <a:ln w="889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Product Owner"/>
          <p:cNvSpPr txBox="1"/>
          <p:nvPr>
            <p:ph type="title"/>
          </p:nvPr>
        </p:nvSpPr>
        <p:spPr>
          <a:prstGeom prst="rect">
            <a:avLst/>
          </a:prstGeom>
        </p:spPr>
        <p:txBody>
          <a:bodyPr/>
          <a:lstStyle/>
          <a:p>
            <a:pPr/>
            <a:r>
              <a:t>Product Owner</a:t>
            </a:r>
          </a:p>
        </p:txBody>
      </p:sp>
      <p:sp>
        <p:nvSpPr>
          <p:cNvPr id="248" name="Clear vision of what he or she wishes to build…"/>
          <p:cNvSpPr txBox="1"/>
          <p:nvPr>
            <p:ph type="body" idx="1"/>
          </p:nvPr>
        </p:nvSpPr>
        <p:spPr>
          <a:xfrm>
            <a:off x="310211" y="2768600"/>
            <a:ext cx="12613905" cy="6716033"/>
          </a:xfrm>
          <a:prstGeom prst="rect">
            <a:avLst/>
          </a:prstGeom>
        </p:spPr>
        <p:txBody>
          <a:bodyPr/>
          <a:lstStyle/>
          <a:p>
            <a:pPr marL="354329" indent="-354329" defTabSz="283463">
              <a:spcBef>
                <a:spcPts val="2200"/>
              </a:spcBef>
              <a:buBlip>
                <a:blip r:embed="rId2"/>
              </a:buBlip>
              <a:defRPr sz="2232"/>
            </a:pPr>
            <a:r>
              <a:t>Clear vision of what he or she wishes to build</a:t>
            </a:r>
          </a:p>
          <a:p>
            <a:pPr marL="354329" indent="-354329" defTabSz="283463">
              <a:spcBef>
                <a:spcPts val="2200"/>
              </a:spcBef>
              <a:buBlip>
                <a:blip r:embed="rId2"/>
              </a:buBlip>
              <a:defRPr sz="2232"/>
            </a:pPr>
            <a:r>
              <a:t>Because he or she is the decision maker regarding what features the product will have</a:t>
            </a:r>
          </a:p>
          <a:p>
            <a:pPr marL="354329" indent="-354329" defTabSz="283463">
              <a:spcBef>
                <a:spcPts val="2200"/>
              </a:spcBef>
              <a:buBlip>
                <a:blip r:embed="rId2"/>
              </a:buBlip>
              <a:defRPr sz="2232"/>
            </a:pPr>
            <a:r>
              <a:t>Pass that vision to the scrum team</a:t>
            </a:r>
          </a:p>
          <a:p>
            <a:pPr marL="354329" indent="-354329" defTabSz="283463">
              <a:spcBef>
                <a:spcPts val="2200"/>
              </a:spcBef>
              <a:buBlip>
                <a:blip r:embed="rId2"/>
              </a:buBlip>
              <a:defRPr sz="2232"/>
            </a:pPr>
            <a:r>
              <a:t>First user of the product with a solid understanding of:</a:t>
            </a:r>
          </a:p>
          <a:p>
            <a:pPr lvl="1" marL="708659" indent="-354329" defTabSz="283463">
              <a:spcBef>
                <a:spcPts val="2200"/>
              </a:spcBef>
              <a:buSzPct val="100000"/>
              <a:buChar char="-"/>
              <a:defRPr sz="2232"/>
            </a:pPr>
            <a:r>
              <a:t>end users </a:t>
            </a:r>
          </a:p>
          <a:p>
            <a:pPr lvl="1" marL="708659" indent="-354329" defTabSz="283463">
              <a:spcBef>
                <a:spcPts val="2200"/>
              </a:spcBef>
              <a:buSzPct val="100000"/>
              <a:buChar char="-"/>
              <a:defRPr sz="2232"/>
            </a:pPr>
            <a:r>
              <a:t>the market place </a:t>
            </a:r>
          </a:p>
          <a:p>
            <a:pPr lvl="1" marL="708659" indent="-354329" defTabSz="283463">
              <a:spcBef>
                <a:spcPts val="2200"/>
              </a:spcBef>
              <a:buSzPct val="100000"/>
              <a:buChar char="-"/>
              <a:defRPr sz="2232"/>
            </a:pPr>
            <a:r>
              <a:t>the competition </a:t>
            </a:r>
          </a:p>
          <a:p>
            <a:pPr lvl="1" marL="708659" indent="-354329" defTabSz="283463">
              <a:spcBef>
                <a:spcPts val="2200"/>
              </a:spcBef>
              <a:buSzPct val="100000"/>
              <a:buChar char="-"/>
              <a:defRPr sz="2232"/>
            </a:pPr>
            <a:r>
              <a:t>future trends for the domain </a:t>
            </a:r>
          </a:p>
          <a:p>
            <a:pPr lvl="1" marL="708659" indent="-354329" defTabSz="283463">
              <a:spcBef>
                <a:spcPts val="2200"/>
              </a:spcBef>
              <a:buSzPct val="100000"/>
              <a:buChar char="-"/>
              <a:defRPr sz="2232"/>
            </a:pPr>
            <a:r>
              <a:t>type of system being developed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Product Owner"/>
          <p:cNvSpPr txBox="1"/>
          <p:nvPr>
            <p:ph type="title"/>
          </p:nvPr>
        </p:nvSpPr>
        <p:spPr>
          <a:prstGeom prst="rect">
            <a:avLst/>
          </a:prstGeom>
        </p:spPr>
        <p:txBody>
          <a:bodyPr/>
          <a:lstStyle/>
          <a:p>
            <a:pPr/>
            <a:r>
              <a:t>Product Owner</a:t>
            </a:r>
          </a:p>
        </p:txBody>
      </p:sp>
      <p:sp>
        <p:nvSpPr>
          <p:cNvPr id="251" name="Even though the PO prioritizes the product backlog…"/>
          <p:cNvSpPr txBox="1"/>
          <p:nvPr>
            <p:ph type="body" idx="1"/>
          </p:nvPr>
        </p:nvSpPr>
        <p:spPr>
          <a:xfrm>
            <a:off x="310211" y="2768600"/>
            <a:ext cx="12613905" cy="6716033"/>
          </a:xfrm>
          <a:prstGeom prst="rect">
            <a:avLst/>
          </a:prstGeom>
        </p:spPr>
        <p:txBody>
          <a:bodyPr/>
          <a:lstStyle/>
          <a:p>
            <a:pPr marL="314325" indent="-314325" defTabSz="251460">
              <a:spcBef>
                <a:spcPts val="1900"/>
              </a:spcBef>
              <a:buBlip>
                <a:blip r:embed="rId2"/>
              </a:buBlip>
              <a:defRPr sz="1980"/>
            </a:pPr>
            <a:r>
              <a:t>Even though the PO prioritizes the product backlog</a:t>
            </a:r>
          </a:p>
          <a:p>
            <a:pPr lvl="1" marL="628650" indent="-314325" defTabSz="251460">
              <a:spcBef>
                <a:spcPts val="1900"/>
              </a:spcBef>
              <a:buSzPct val="100000"/>
              <a:buChar char="-"/>
              <a:defRPr sz="1980"/>
            </a:pPr>
            <a:r>
              <a:t>The team selects the amount of work they believe they can do during each sprint</a:t>
            </a:r>
          </a:p>
          <a:p>
            <a:pPr lvl="1" marL="628650" indent="-314325" defTabSz="251460">
              <a:spcBef>
                <a:spcPts val="1900"/>
              </a:spcBef>
              <a:buSzPct val="100000"/>
              <a:buChar char="-"/>
              <a:defRPr sz="1980"/>
            </a:pPr>
            <a:r>
              <a:t> How many sprints will be required</a:t>
            </a:r>
          </a:p>
          <a:p>
            <a:pPr marL="314325" indent="-314325" defTabSz="251460">
              <a:spcBef>
                <a:spcPts val="1900"/>
              </a:spcBef>
              <a:buBlip>
                <a:blip r:embed="rId2"/>
              </a:buBlip>
              <a:defRPr sz="1980"/>
            </a:pPr>
            <a:r>
              <a:t>The product owner does not get to say, "We have four sprints left, therefore you must do one-fourth of the product backlog this sprint." </a:t>
            </a:r>
          </a:p>
          <a:p>
            <a:pPr marL="314325" indent="-314325" defTabSz="251460">
              <a:spcBef>
                <a:spcPts val="1900"/>
              </a:spcBef>
              <a:buBlip>
                <a:blip r:embed="rId2"/>
              </a:buBlip>
              <a:defRPr sz="1980"/>
            </a:pPr>
            <a:r>
              <a:t>The PO’s job is to motivate the team with a clear picture. Team members know best what they are capable of and so they select which user stories from the top of the product backlog they can commit to delivering during any sprint.</a:t>
            </a:r>
          </a:p>
          <a:p>
            <a:pPr marL="314325" indent="-314325" defTabSz="251460">
              <a:spcBef>
                <a:spcPts val="1900"/>
              </a:spcBef>
              <a:buBlip>
                <a:blip r:embed="rId2"/>
              </a:buBlip>
              <a:defRPr sz="1980"/>
            </a:pPr>
            <a:r>
              <a:t>Communication is a large part of the product owner responsibilities</a:t>
            </a:r>
          </a:p>
          <a:p>
            <a:pPr marL="314325" indent="-314325" defTabSz="251460">
              <a:spcBef>
                <a:spcPts val="1900"/>
              </a:spcBef>
              <a:buBlip>
                <a:blip r:embed="rId2"/>
              </a:buBlip>
              <a:defRPr sz="1980"/>
            </a:pPr>
            <a:r>
              <a:t>The PO role requires working closely with key stakeholders throughout the organization and beyond, so he or she must be able to communicate different messages to different people about the project at any given time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cum Master"/>
          <p:cNvSpPr txBox="1"/>
          <p:nvPr>
            <p:ph type="title"/>
          </p:nvPr>
        </p:nvSpPr>
        <p:spPr>
          <a:xfrm>
            <a:off x="1270000" y="-395870"/>
            <a:ext cx="10464800" cy="2540001"/>
          </a:xfrm>
          <a:prstGeom prst="rect">
            <a:avLst/>
          </a:prstGeom>
        </p:spPr>
        <p:txBody>
          <a:bodyPr/>
          <a:lstStyle/>
          <a:p>
            <a:pPr/>
            <a:r>
              <a:t>Scum Master</a:t>
            </a:r>
          </a:p>
        </p:txBody>
      </p:sp>
      <p:pic>
        <p:nvPicPr>
          <p:cNvPr id="254" name="Image result for Scrum Master" descr="Image result for Scrum Master"/>
          <p:cNvPicPr>
            <a:picLocks noChangeAspect="1"/>
          </p:cNvPicPr>
          <p:nvPr/>
        </p:nvPicPr>
        <p:blipFill>
          <a:blip r:embed="rId2">
            <a:extLst/>
          </a:blip>
          <a:stretch>
            <a:fillRect/>
          </a:stretch>
        </p:blipFill>
        <p:spPr>
          <a:xfrm>
            <a:off x="548123" y="1961308"/>
            <a:ext cx="11908554" cy="7708829"/>
          </a:xfrm>
          <a:prstGeom prst="rect">
            <a:avLst/>
          </a:prstGeom>
          <a:ln w="889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extLst/>
          </a:blip>
          <a:stretch>
            <a:fillRect/>
          </a:stretch>
        </p:blipFill>
        <p:spPr>
          <a:xfrm>
            <a:off x="-1" y="1066800"/>
            <a:ext cx="13004801" cy="7620000"/>
          </a:xfrm>
          <a:prstGeom prst="rect">
            <a:avLst/>
          </a:prstGeom>
          <a:ln w="889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crum Master"/>
          <p:cNvSpPr txBox="1"/>
          <p:nvPr>
            <p:ph type="title"/>
          </p:nvPr>
        </p:nvSpPr>
        <p:spPr>
          <a:prstGeom prst="rect">
            <a:avLst/>
          </a:prstGeom>
        </p:spPr>
        <p:txBody>
          <a:bodyPr/>
          <a:lstStyle/>
          <a:p>
            <a:pPr/>
            <a:r>
              <a:t>Scrum Master</a:t>
            </a:r>
          </a:p>
        </p:txBody>
      </p:sp>
      <p:sp>
        <p:nvSpPr>
          <p:cNvPr id="259" name="Servant leaders and coaches for an Agile Team…"/>
          <p:cNvSpPr txBox="1"/>
          <p:nvPr>
            <p:ph type="body" idx="1"/>
          </p:nvPr>
        </p:nvSpPr>
        <p:spPr>
          <a:prstGeom prst="rect">
            <a:avLst/>
          </a:prstGeom>
        </p:spPr>
        <p:txBody>
          <a:bodyPr/>
          <a:lstStyle/>
          <a:p>
            <a:pPr marL="411480" indent="-411480" defTabSz="329184">
              <a:spcBef>
                <a:spcPts val="2500"/>
              </a:spcBef>
              <a:buBlip>
                <a:blip r:embed="rId2"/>
              </a:buBlip>
              <a:defRPr sz="2592"/>
            </a:pPr>
            <a:r>
              <a:t>Servant leaders and coaches for an Agile Team</a:t>
            </a:r>
          </a:p>
          <a:p>
            <a:pPr marL="411480" indent="-411480" defTabSz="329184">
              <a:spcBef>
                <a:spcPts val="2500"/>
              </a:spcBef>
              <a:buBlip>
                <a:blip r:embed="rId2"/>
              </a:buBlip>
              <a:defRPr sz="2592"/>
            </a:pPr>
            <a:r>
              <a:t>Help educate the team and ensuring that the Agile process is being followed</a:t>
            </a:r>
          </a:p>
          <a:p>
            <a:pPr marL="411480" indent="-411480" defTabSz="329184">
              <a:spcBef>
                <a:spcPts val="2500"/>
              </a:spcBef>
              <a:buBlip>
                <a:blip r:embed="rId2"/>
              </a:buBlip>
              <a:defRPr sz="2592"/>
            </a:pPr>
            <a:r>
              <a:t>Assists in self-organizing and self-managing team achieve its goals</a:t>
            </a:r>
          </a:p>
          <a:p>
            <a:pPr marL="0" indent="0" defTabSz="329184">
              <a:lnSpc>
                <a:spcPts val="2300"/>
              </a:lnSpc>
              <a:spcBef>
                <a:spcPts val="0"/>
              </a:spcBef>
              <a:buSzTx/>
              <a:buNone/>
              <a:defRPr sz="1008">
                <a:solidFill>
                  <a:srgbClr val="333333"/>
                </a:solidFill>
                <a:latin typeface="Helvetica Neue"/>
                <a:ea typeface="Helvetica Neue"/>
                <a:cs typeface="Helvetica Neue"/>
                <a:sym typeface="Helvetica Neue"/>
              </a:defRPr>
            </a:pPr>
          </a:p>
          <a:p>
            <a:pPr marL="411480" indent="-411480" defTabSz="329184">
              <a:spcBef>
                <a:spcPts val="2500"/>
              </a:spcBef>
              <a:buBlip>
                <a:blip r:embed="rId2"/>
              </a:buBlip>
              <a:defRPr sz="2592"/>
            </a:pPr>
            <a:r>
              <a:t>Ex: Make sure no blockers and all dependencies are removed</a:t>
            </a:r>
          </a:p>
          <a:p>
            <a:pPr marL="0" indent="0" defTabSz="329184">
              <a:lnSpc>
                <a:spcPts val="2300"/>
              </a:lnSpc>
              <a:spcBef>
                <a:spcPts val="0"/>
              </a:spcBef>
              <a:buSzTx/>
              <a:buNone/>
              <a:defRPr sz="1008">
                <a:solidFill>
                  <a:srgbClr val="333333"/>
                </a:solidFill>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crum Master Responsibilities"/>
          <p:cNvSpPr txBox="1"/>
          <p:nvPr>
            <p:ph type="title"/>
          </p:nvPr>
        </p:nvSpPr>
        <p:spPr>
          <a:prstGeom prst="rect">
            <a:avLst/>
          </a:prstGeom>
        </p:spPr>
        <p:txBody>
          <a:bodyPr/>
          <a:lstStyle/>
          <a:p>
            <a:pPr/>
            <a:r>
              <a:t>Scrum Master Responsibilities</a:t>
            </a:r>
          </a:p>
        </p:txBody>
      </p:sp>
      <p:sp>
        <p:nvSpPr>
          <p:cNvPr id="262" name="Helps Agile Team adopt and apply Agile core values…"/>
          <p:cNvSpPr txBox="1"/>
          <p:nvPr>
            <p:ph type="body" idx="1"/>
          </p:nvPr>
        </p:nvSpPr>
        <p:spPr>
          <a:xfrm>
            <a:off x="94384" y="2618832"/>
            <a:ext cx="12816032" cy="7145592"/>
          </a:xfrm>
          <a:prstGeom prst="rect">
            <a:avLst/>
          </a:prstGeom>
        </p:spPr>
        <p:txBody>
          <a:bodyPr/>
          <a:lstStyle/>
          <a:p>
            <a:pPr marL="342900" indent="-342900" defTabSz="274320">
              <a:spcBef>
                <a:spcPts val="2100"/>
              </a:spcBef>
              <a:buBlip>
                <a:blip r:embed="rId2"/>
              </a:buBlip>
              <a:defRPr sz="2160"/>
            </a:pPr>
            <a:r>
              <a:t>Helps Agile Team adopt and apply Agile core values</a:t>
            </a:r>
          </a:p>
          <a:p>
            <a:pPr marL="342900" indent="-342900" defTabSz="274320">
              <a:spcBef>
                <a:spcPts val="2100"/>
              </a:spcBef>
              <a:buBlip>
                <a:blip r:embed="rId2"/>
              </a:buBlip>
              <a:defRPr sz="2160"/>
            </a:pPr>
            <a:r>
              <a:t>Supports and reminds team rules</a:t>
            </a:r>
          </a:p>
          <a:p>
            <a:pPr marL="342900" indent="-342900" defTabSz="274320">
              <a:spcBef>
                <a:spcPts val="2100"/>
              </a:spcBef>
              <a:buBlip>
                <a:blip r:embed="rId2"/>
              </a:buBlip>
              <a:defRPr sz="2160"/>
            </a:pPr>
            <a:r>
              <a:t>Continuously challenges old norms to improve quality, predictability, flow and velocity </a:t>
            </a:r>
          </a:p>
          <a:p>
            <a:pPr marL="342900" indent="-342900" defTabSz="274320">
              <a:spcBef>
                <a:spcPts val="2100"/>
              </a:spcBef>
              <a:buBlip>
                <a:blip r:embed="rId2"/>
              </a:buBlip>
              <a:defRPr sz="2160"/>
            </a:pPr>
            <a:r>
              <a:t>Help team to focus on daily and sprint goals</a:t>
            </a:r>
          </a:p>
          <a:p>
            <a:pPr marL="342900" indent="-342900" defTabSz="274320">
              <a:spcBef>
                <a:spcPts val="2100"/>
              </a:spcBef>
              <a:buBlip>
                <a:blip r:embed="rId2"/>
              </a:buBlip>
              <a:defRPr sz="2160"/>
            </a:pPr>
            <a:r>
              <a:t>Helps the team improve and take responsibility for their actions and facilitates the team retrospective</a:t>
            </a:r>
          </a:p>
          <a:p>
            <a:pPr marL="342900" indent="-342900" defTabSz="274320">
              <a:spcBef>
                <a:spcPts val="2100"/>
              </a:spcBef>
              <a:buBlip>
                <a:blip r:embed="rId2"/>
              </a:buBlip>
              <a:defRPr sz="2160"/>
            </a:pPr>
            <a:r>
              <a:t>Teaches problem-solving techniques and helps the team become better problem-solvers for themselves</a:t>
            </a:r>
          </a:p>
          <a:p>
            <a:pPr marL="342900" indent="-342900" defTabSz="274320">
              <a:spcBef>
                <a:spcPts val="2100"/>
              </a:spcBef>
              <a:buBlip>
                <a:blip r:embed="rId2"/>
              </a:buBlip>
              <a:defRPr sz="2160"/>
            </a:pPr>
            <a:r>
              <a:t>Facilitates all team meetings, including (where applicable) the Daily Stand-up, Sprint Planning, Sprint Review, Sprint Demo and Sprint Retrospective</a:t>
            </a:r>
          </a:p>
          <a:p>
            <a:pPr marL="0" indent="0" defTabSz="274320">
              <a:lnSpc>
                <a:spcPts val="1900"/>
              </a:lnSpc>
              <a:spcBef>
                <a:spcPts val="0"/>
              </a:spcBef>
              <a:buSzTx/>
              <a:buNone/>
              <a:defRPr sz="840">
                <a:solidFill>
                  <a:srgbClr val="333333"/>
                </a:solidFill>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Waterfall Ex:"/>
          <p:cNvSpPr txBox="1"/>
          <p:nvPr>
            <p:ph type="title"/>
          </p:nvPr>
        </p:nvSpPr>
        <p:spPr>
          <a:prstGeom prst="rect">
            <a:avLst/>
          </a:prstGeom>
        </p:spPr>
        <p:txBody>
          <a:bodyPr/>
          <a:lstStyle/>
          <a:p>
            <a:pPr/>
            <a:r>
              <a:t>Waterfall Ex:</a:t>
            </a:r>
          </a:p>
        </p:txBody>
      </p:sp>
      <p:sp>
        <p:nvSpPr>
          <p:cNvPr id="130" name="Obama Care (HealthCare.gov):…"/>
          <p:cNvSpPr txBox="1"/>
          <p:nvPr>
            <p:ph type="body" idx="1"/>
          </p:nvPr>
        </p:nvSpPr>
        <p:spPr>
          <a:xfrm>
            <a:off x="238252" y="2768600"/>
            <a:ext cx="12528296" cy="6989047"/>
          </a:xfrm>
          <a:prstGeom prst="rect">
            <a:avLst/>
          </a:prstGeom>
        </p:spPr>
        <p:txBody>
          <a:bodyPr/>
          <a:lstStyle/>
          <a:p>
            <a:pPr marL="0" indent="0" defTabSz="288036">
              <a:spcBef>
                <a:spcPts val="2200"/>
              </a:spcBef>
              <a:buSzTx/>
              <a:buNone/>
              <a:defRPr sz="2268"/>
            </a:pPr>
            <a:r>
              <a:t>Obama Care (</a:t>
            </a:r>
            <a:r>
              <a:rPr u="sng">
                <a:hlinkClick r:id="rId2" invalidUrl="" action="" tgtFrame="" tooltip="" history="1" highlightClick="0" endSnd="0"/>
              </a:rPr>
              <a:t>HealthCare.gov</a:t>
            </a:r>
            <a:r>
              <a:t>):</a:t>
            </a:r>
          </a:p>
          <a:p>
            <a:pPr marL="360045" indent="-360045" defTabSz="288036">
              <a:spcBef>
                <a:spcPts val="2200"/>
              </a:spcBef>
              <a:buBlip>
                <a:blip r:embed="rId3"/>
              </a:buBlip>
              <a:defRPr sz="2268"/>
            </a:pPr>
            <a:r>
              <a:t>Crashed after 2 hours of launch(5 times more users)</a:t>
            </a:r>
          </a:p>
          <a:p>
            <a:pPr marL="360045" indent="-360045" defTabSz="288036">
              <a:spcBef>
                <a:spcPts val="2200"/>
              </a:spcBef>
              <a:buBlip>
                <a:blip r:embed="rId3"/>
              </a:buBlip>
              <a:defRPr sz="2268"/>
            </a:pPr>
            <a:r>
              <a:t>Website design not completed</a:t>
            </a:r>
          </a:p>
          <a:p>
            <a:pPr marL="360045" indent="-360045" defTabSz="288036">
              <a:spcBef>
                <a:spcPts val="2200"/>
              </a:spcBef>
              <a:buBlip>
                <a:blip r:embed="rId3"/>
              </a:buBlip>
              <a:defRPr sz="2268"/>
            </a:pPr>
            <a:r>
              <a:t>Users cited dropdown menus being not complete</a:t>
            </a:r>
          </a:p>
          <a:p>
            <a:pPr marL="360045" indent="-360045" defTabSz="288036">
              <a:spcBef>
                <a:spcPts val="2200"/>
              </a:spcBef>
              <a:buBlip>
                <a:blip r:embed="rId3"/>
              </a:buBlip>
              <a:defRPr sz="2268"/>
            </a:pPr>
            <a:r>
              <a:t>Insurance companies cited user data not being correct</a:t>
            </a:r>
          </a:p>
          <a:p>
            <a:pPr marL="360045" indent="-360045" defTabSz="288036">
              <a:spcBef>
                <a:spcPts val="2200"/>
              </a:spcBef>
              <a:buBlip>
                <a:blip r:embed="rId3"/>
              </a:buBlip>
              <a:defRPr sz="2268"/>
            </a:pPr>
            <a:r>
              <a:t>Log in could not handle much users</a:t>
            </a:r>
          </a:p>
          <a:p>
            <a:pPr marL="360045" indent="-360045" defTabSz="288036">
              <a:spcBef>
                <a:spcPts val="2200"/>
              </a:spcBef>
              <a:buBlip>
                <a:blip r:embed="rId3"/>
              </a:buBlip>
              <a:defRPr sz="2268"/>
            </a:pPr>
            <a:r>
              <a:t>President of US pointed out the importance of having technology that works and the necessity of proper testing</a:t>
            </a:r>
          </a:p>
          <a:p>
            <a:pPr marL="360045" indent="-360045" defTabSz="288036">
              <a:spcBef>
                <a:spcPts val="2200"/>
              </a:spcBef>
              <a:buBlip>
                <a:blip r:embed="rId3"/>
              </a:buBlip>
              <a:defRPr sz="2268"/>
            </a:pPr>
            <a:r>
              <a:t>Cost 1.7 Billion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crum Master Responsibilities"/>
          <p:cNvSpPr txBox="1"/>
          <p:nvPr>
            <p:ph type="title"/>
          </p:nvPr>
        </p:nvSpPr>
        <p:spPr>
          <a:prstGeom prst="rect">
            <a:avLst/>
          </a:prstGeom>
        </p:spPr>
        <p:txBody>
          <a:bodyPr/>
          <a:lstStyle/>
          <a:p>
            <a:pPr/>
            <a:r>
              <a:t>Scrum Master Responsibilities</a:t>
            </a:r>
          </a:p>
        </p:txBody>
      </p:sp>
      <p:sp>
        <p:nvSpPr>
          <p:cNvPr id="265" name="Eliminates blocking issues that are beyond the team’s authority or may require support from other teams. The Scrum Master actively addresses these issues so that the team can remain focused on achieving the objectives of the Sprint…"/>
          <p:cNvSpPr txBox="1"/>
          <p:nvPr>
            <p:ph type="body" idx="1"/>
          </p:nvPr>
        </p:nvSpPr>
        <p:spPr>
          <a:xfrm>
            <a:off x="94384" y="2868445"/>
            <a:ext cx="12816032" cy="7145592"/>
          </a:xfrm>
          <a:prstGeom prst="rect">
            <a:avLst/>
          </a:prstGeom>
        </p:spPr>
        <p:txBody>
          <a:bodyPr/>
          <a:lstStyle/>
          <a:p>
            <a:pPr marL="285750" indent="-285750" defTabSz="228600">
              <a:spcBef>
                <a:spcPts val="1800"/>
              </a:spcBef>
              <a:buBlip>
                <a:blip r:embed="rId2"/>
              </a:buBlip>
              <a:defRPr sz="1800"/>
            </a:pPr>
            <a:r>
              <a:t>Eliminates blocking issues that are beyond the team’s authority or may require support from other teams. The Scrum Master actively addresses these issues so that the team can remain focused on achieving the objectives of the Sprint</a:t>
            </a: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285750" indent="-285750" defTabSz="228600">
              <a:spcBef>
                <a:spcPts val="1800"/>
              </a:spcBef>
              <a:buBlip>
                <a:blip r:embed="rId2"/>
              </a:buBlip>
              <a:defRPr sz="1800"/>
            </a:pPr>
            <a:r>
              <a:t>Helps the team manage interpersonal conflicts, challenges, and opportunities for growth. Escalates people problems to management where necessary, but only after internal team processes have failed to resolve the issue, helps individuals and teams through personnel changes.</a:t>
            </a: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285750" indent="-285750" defTabSz="228600">
              <a:spcBef>
                <a:spcPts val="1800"/>
              </a:spcBef>
              <a:buBlip>
                <a:blip r:embed="rId2"/>
              </a:buBlip>
              <a:defRPr sz="1800"/>
            </a:pPr>
            <a:r>
              <a:t>Communicates with upper management and outside stakeholders</a:t>
            </a:r>
          </a:p>
          <a:p>
            <a:pPr marL="285750" indent="-285750" defTabSz="228600">
              <a:spcBef>
                <a:spcPts val="1800"/>
              </a:spcBef>
              <a:buBlip>
                <a:blip r:embed="rId2"/>
              </a:buBlip>
              <a:defRPr sz="1800"/>
            </a:pPr>
            <a:r>
              <a:t> Helps protect the team from uncontrolled expansion of work.</a:t>
            </a: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0" indent="0" defTabSz="228600">
              <a:lnSpc>
                <a:spcPts val="1600"/>
              </a:lnSpc>
              <a:spcBef>
                <a:spcPts val="0"/>
              </a:spcBef>
              <a:buSzTx/>
              <a:buNone/>
              <a:defRPr sz="700">
                <a:solidFill>
                  <a:srgbClr val="333333"/>
                </a:solidFill>
                <a:latin typeface="Helvetica Neue"/>
                <a:ea typeface="Helvetica Neue"/>
                <a:cs typeface="Helvetica Neue"/>
                <a:sym typeface="Helvetica Neue"/>
              </a:defRPr>
            </a:pPr>
          </a:p>
          <a:p>
            <a:pPr marL="285750" indent="-285750" defTabSz="228600">
              <a:spcBef>
                <a:spcPts val="1800"/>
              </a:spcBef>
              <a:buBlip>
                <a:blip r:embed="rId2"/>
              </a:buBlip>
              <a:defRPr sz="1800"/>
            </a:pPr>
            <a:r>
              <a:t>Guides the team in establishing estimates and helps the team understand how to estimate Features and Capabilities</a:t>
            </a:r>
          </a:p>
          <a:p>
            <a:pPr marL="285750" indent="-285750" defTabSz="228600">
              <a:spcBef>
                <a:spcPts val="1800"/>
              </a:spcBef>
              <a:buBlip>
                <a:blip r:embed="rId2"/>
              </a:buBlip>
              <a:defRPr sz="1800"/>
            </a:pPr>
            <a:r>
              <a:t>Helps the Product Owner in their efforts to manage the backlog and guide the team with priorities and scope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Developer/Programmer"/>
          <p:cNvSpPr txBox="1"/>
          <p:nvPr>
            <p:ph type="title"/>
          </p:nvPr>
        </p:nvSpPr>
        <p:spPr>
          <a:prstGeom prst="rect">
            <a:avLst/>
          </a:prstGeom>
        </p:spPr>
        <p:txBody>
          <a:bodyPr/>
          <a:lstStyle/>
          <a:p>
            <a:pPr/>
            <a:r>
              <a:t>Developer/Programmer</a:t>
            </a:r>
          </a:p>
        </p:txBody>
      </p:sp>
      <p:pic>
        <p:nvPicPr>
          <p:cNvPr id="268" name="Image result for developer" descr="Image result for developer"/>
          <p:cNvPicPr>
            <a:picLocks noChangeAspect="1"/>
          </p:cNvPicPr>
          <p:nvPr/>
        </p:nvPicPr>
        <p:blipFill>
          <a:blip r:embed="rId2">
            <a:extLst/>
          </a:blip>
          <a:stretch>
            <a:fillRect/>
          </a:stretch>
        </p:blipFill>
        <p:spPr>
          <a:xfrm>
            <a:off x="1680652" y="2726673"/>
            <a:ext cx="9048581" cy="7007348"/>
          </a:xfrm>
          <a:prstGeom prst="rect">
            <a:avLst/>
          </a:prstGeom>
          <a:ln w="889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Developer/Programmer"/>
          <p:cNvSpPr txBox="1"/>
          <p:nvPr>
            <p:ph type="title"/>
          </p:nvPr>
        </p:nvSpPr>
        <p:spPr>
          <a:prstGeom prst="rect">
            <a:avLst/>
          </a:prstGeom>
        </p:spPr>
        <p:txBody>
          <a:bodyPr/>
          <a:lstStyle/>
          <a:p>
            <a:pPr/>
            <a:r>
              <a:t>Developer/Programmer</a:t>
            </a:r>
          </a:p>
        </p:txBody>
      </p:sp>
      <p:sp>
        <p:nvSpPr>
          <p:cNvPr id="271" name="Person, who writes code for the software…"/>
          <p:cNvSpPr txBox="1"/>
          <p:nvPr>
            <p:ph type="body" idx="1"/>
          </p:nvPr>
        </p:nvSpPr>
        <p:spPr>
          <a:xfrm>
            <a:off x="266041" y="2768600"/>
            <a:ext cx="12336065" cy="6825093"/>
          </a:xfrm>
          <a:prstGeom prst="rect">
            <a:avLst/>
          </a:prstGeom>
        </p:spPr>
        <p:txBody>
          <a:bodyPr/>
          <a:lstStyle/>
          <a:p>
            <a:pPr marL="554355" indent="-554355" defTabSz="443484">
              <a:spcBef>
                <a:spcPts val="3400"/>
              </a:spcBef>
              <a:buBlip>
                <a:blip r:embed="rId2"/>
              </a:buBlip>
              <a:defRPr sz="3492"/>
            </a:pPr>
            <a:r>
              <a:t>Person, who writes code for the software</a:t>
            </a:r>
          </a:p>
          <a:p>
            <a:pPr marL="554355" indent="-554355" defTabSz="443484">
              <a:spcBef>
                <a:spcPts val="3400"/>
              </a:spcBef>
              <a:buBlip>
                <a:blip r:embed="rId2"/>
              </a:buBlip>
              <a:defRPr sz="3492"/>
            </a:pPr>
            <a:r>
              <a:t>Knows all the agile methodologies, tools and organization guidelines</a:t>
            </a:r>
          </a:p>
          <a:p>
            <a:pPr marL="554355" indent="-554355" defTabSz="443484">
              <a:spcBef>
                <a:spcPts val="3400"/>
              </a:spcBef>
              <a:buBlip>
                <a:blip r:embed="rId2"/>
              </a:buBlip>
              <a:defRPr sz="3492"/>
            </a:pPr>
            <a:r>
              <a:t>Good communication skills to cooperate with team, as this is, obviously a team work, as well as with customers</a:t>
            </a:r>
          </a:p>
          <a:p>
            <a:pPr marL="554355" indent="-554355" defTabSz="443484">
              <a:spcBef>
                <a:spcPts val="3400"/>
              </a:spcBef>
              <a:buBlip>
                <a:blip r:embed="rId2"/>
              </a:buBlip>
              <a:defRPr sz="3492"/>
            </a:pPr>
            <a:r>
              <a:t>Have knowledge in the implementation of the agile process within an organization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DET"/>
          <p:cNvSpPr txBox="1"/>
          <p:nvPr>
            <p:ph type="title"/>
          </p:nvPr>
        </p:nvSpPr>
        <p:spPr>
          <a:xfrm>
            <a:off x="995426" y="-296025"/>
            <a:ext cx="10215189" cy="2260455"/>
          </a:xfrm>
          <a:prstGeom prst="rect">
            <a:avLst/>
          </a:prstGeom>
        </p:spPr>
        <p:txBody>
          <a:bodyPr/>
          <a:lstStyle/>
          <a:p>
            <a:pPr/>
            <a:r>
              <a:t>SDET</a:t>
            </a:r>
          </a:p>
        </p:txBody>
      </p:sp>
      <p:pic>
        <p:nvPicPr>
          <p:cNvPr id="274" name="Image result for Software Automation in Test" descr="Image result for Software Automation in Test"/>
          <p:cNvPicPr>
            <a:picLocks noChangeAspect="1"/>
          </p:cNvPicPr>
          <p:nvPr/>
        </p:nvPicPr>
        <p:blipFill>
          <a:blip r:embed="rId2">
            <a:extLst/>
          </a:blip>
          <a:stretch>
            <a:fillRect/>
          </a:stretch>
        </p:blipFill>
        <p:spPr>
          <a:xfrm>
            <a:off x="1488117" y="1482290"/>
            <a:ext cx="9229806" cy="8313020"/>
          </a:xfrm>
          <a:prstGeom prst="rect">
            <a:avLst/>
          </a:prstGeom>
          <a:ln w="889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DET"/>
          <p:cNvSpPr txBox="1"/>
          <p:nvPr>
            <p:ph type="title"/>
          </p:nvPr>
        </p:nvSpPr>
        <p:spPr>
          <a:prstGeom prst="rect">
            <a:avLst/>
          </a:prstGeom>
        </p:spPr>
        <p:txBody>
          <a:bodyPr/>
          <a:lstStyle/>
          <a:p>
            <a:pPr/>
            <a:r>
              <a:t>SDET</a:t>
            </a:r>
          </a:p>
        </p:txBody>
      </p:sp>
      <p:sp>
        <p:nvSpPr>
          <p:cNvPr id="277" name="Mix of developer as well as tester…"/>
          <p:cNvSpPr txBox="1"/>
          <p:nvPr>
            <p:ph type="body" idx="1"/>
          </p:nvPr>
        </p:nvSpPr>
        <p:spPr>
          <a:xfrm>
            <a:off x="334368" y="2456584"/>
            <a:ext cx="12336064" cy="6825094"/>
          </a:xfrm>
          <a:prstGeom prst="rect">
            <a:avLst/>
          </a:prstGeom>
        </p:spPr>
        <p:txBody>
          <a:bodyPr/>
          <a:lstStyle/>
          <a:p>
            <a:pPr marL="400050" indent="-400050" defTabSz="320039">
              <a:spcBef>
                <a:spcPts val="2500"/>
              </a:spcBef>
              <a:buBlip>
                <a:blip r:embed="rId2"/>
              </a:buBlip>
              <a:defRPr sz="2520"/>
            </a:pPr>
            <a:r>
              <a:t>Mix of developer as well as tester </a:t>
            </a:r>
          </a:p>
          <a:p>
            <a:pPr marL="400050" indent="-400050" defTabSz="320039">
              <a:spcBef>
                <a:spcPts val="2500"/>
              </a:spcBef>
              <a:buBlip>
                <a:blip r:embed="rId2"/>
              </a:buBlip>
              <a:defRPr sz="2520"/>
            </a:pPr>
            <a:r>
              <a:t>SDET:</a:t>
            </a:r>
          </a:p>
          <a:p>
            <a:pPr lvl="1" marL="800100" indent="-400050" defTabSz="320039">
              <a:spcBef>
                <a:spcPts val="2500"/>
              </a:spcBef>
              <a:buSzPct val="100000"/>
              <a:buChar char="-"/>
              <a:defRPr sz="2520"/>
            </a:pPr>
            <a:r>
              <a:t>Engaged into project management</a:t>
            </a:r>
          </a:p>
          <a:p>
            <a:pPr lvl="1" marL="800100" indent="-400050" defTabSz="320039">
              <a:spcBef>
                <a:spcPts val="2500"/>
              </a:spcBef>
              <a:buSzPct val="100000"/>
              <a:buChar char="-"/>
              <a:defRPr sz="2520"/>
            </a:pPr>
            <a:r>
              <a:t>Interacts and understands end user software requirements</a:t>
            </a:r>
          </a:p>
          <a:p>
            <a:pPr lvl="1" marL="800100" indent="-400050" defTabSz="320039">
              <a:spcBef>
                <a:spcPts val="2500"/>
              </a:spcBef>
              <a:buSzPct val="100000"/>
              <a:buChar char="-"/>
              <a:defRPr sz="2520"/>
            </a:pPr>
            <a:r>
              <a:t>Knows product or domain knowledge</a:t>
            </a:r>
          </a:p>
          <a:p>
            <a:pPr lvl="1" marL="800100" indent="-400050" defTabSz="320039">
              <a:spcBef>
                <a:spcPts val="2500"/>
              </a:spcBef>
              <a:buSzPct val="100000"/>
              <a:buChar char="-"/>
              <a:defRPr sz="2520"/>
            </a:pPr>
            <a:r>
              <a:t>Participates in product or software designing</a:t>
            </a:r>
          </a:p>
          <a:p>
            <a:pPr lvl="1" marL="800100" indent="-400050" defTabSz="320039">
              <a:spcBef>
                <a:spcPts val="2500"/>
              </a:spcBef>
              <a:buSzPct val="100000"/>
              <a:buChar char="-"/>
              <a:defRPr sz="2520"/>
            </a:pPr>
            <a:r>
              <a:t>Knows how to code and build test automation tools</a:t>
            </a:r>
          </a:p>
          <a:p>
            <a:pPr lvl="1" marL="800100" indent="-400050" defTabSz="320039">
              <a:spcBef>
                <a:spcPts val="2500"/>
              </a:spcBef>
              <a:buBlip>
                <a:blip r:embed="rId2"/>
              </a:buBlip>
              <a:defRPr sz="2520"/>
            </a:pPr>
            <a:r>
              <a:t>***This all in one kind of skill set make the SDET role very unique and high demand in present software industry***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Roles and Responsibilities"/>
          <p:cNvSpPr txBox="1"/>
          <p:nvPr>
            <p:ph type="title"/>
          </p:nvPr>
        </p:nvSpPr>
        <p:spPr>
          <a:xfrm>
            <a:off x="1270000" y="-83855"/>
            <a:ext cx="10464800" cy="2540001"/>
          </a:xfrm>
          <a:prstGeom prst="rect">
            <a:avLst/>
          </a:prstGeom>
        </p:spPr>
        <p:txBody>
          <a:bodyPr/>
          <a:lstStyle/>
          <a:p>
            <a:pPr/>
            <a:r>
              <a:t>Roles and Responsibilities</a:t>
            </a:r>
          </a:p>
        </p:txBody>
      </p:sp>
      <p:sp>
        <p:nvSpPr>
          <p:cNvPr id="280" name="SDET is an Engineer:…"/>
          <p:cNvSpPr txBox="1"/>
          <p:nvPr>
            <p:ph type="body" idx="1"/>
          </p:nvPr>
        </p:nvSpPr>
        <p:spPr>
          <a:xfrm>
            <a:off x="147159" y="2756119"/>
            <a:ext cx="12511768" cy="6940490"/>
          </a:xfrm>
          <a:prstGeom prst="rect">
            <a:avLst/>
          </a:prstGeom>
        </p:spPr>
        <p:txBody>
          <a:bodyPr/>
          <a:lstStyle/>
          <a:p>
            <a:pPr marL="377190" indent="-377190" defTabSz="301752">
              <a:spcBef>
                <a:spcPts val="2300"/>
              </a:spcBef>
              <a:buBlip>
                <a:blip r:embed="rId2"/>
              </a:buBlip>
              <a:defRPr sz="2376"/>
            </a:pPr>
            <a:r>
              <a:t>SDET is an Engineer:</a:t>
            </a:r>
            <a:r>
              <a:t> </a:t>
            </a:r>
          </a:p>
          <a:p>
            <a:pPr lvl="1" marL="754380" indent="-377190" defTabSz="301752">
              <a:spcBef>
                <a:spcPts val="2300"/>
              </a:spcBef>
              <a:buSzPct val="100000"/>
              <a:buChar char="-"/>
              <a:defRPr sz="2376"/>
            </a:pPr>
            <a:r>
              <a:t>They know many programming languages, database concepts, participates in product design, data design and user interfaces</a:t>
            </a:r>
          </a:p>
          <a:p>
            <a:pPr marL="377190" indent="-377190" defTabSz="301752">
              <a:spcBef>
                <a:spcPts val="2300"/>
              </a:spcBef>
              <a:buBlip>
                <a:blip r:embed="rId2"/>
              </a:buBlip>
              <a:defRPr sz="2376"/>
            </a:pPr>
            <a:r>
              <a:t>Software Testers can code</a:t>
            </a:r>
            <a:r>
              <a:t>: </a:t>
            </a:r>
          </a:p>
          <a:p>
            <a:pPr lvl="1" marL="754380" indent="-377190" defTabSz="301752">
              <a:spcBef>
                <a:spcPts val="2300"/>
              </a:spcBef>
              <a:buSzPct val="100000"/>
              <a:buChar char="-"/>
              <a:defRPr sz="2376"/>
            </a:pPr>
            <a:r>
              <a:t>They know how to build and test product that can meet user expectations </a:t>
            </a:r>
          </a:p>
          <a:p>
            <a:pPr lvl="1" marL="754380" indent="-377190" defTabSz="301752">
              <a:spcBef>
                <a:spcPts val="2300"/>
              </a:spcBef>
              <a:buSzPct val="100000"/>
              <a:buChar char="-"/>
              <a:defRPr sz="2376"/>
            </a:pPr>
            <a:r>
              <a:t>They know how to test any application deep enough and understand the code which that application or product is built on </a:t>
            </a:r>
          </a:p>
          <a:p>
            <a:pPr lvl="1" marL="754380" indent="-377190" defTabSz="301752">
              <a:spcBef>
                <a:spcPts val="2300"/>
              </a:spcBef>
              <a:buSzPct val="100000"/>
              <a:buChar char="-"/>
              <a:defRPr sz="2376"/>
            </a:pPr>
            <a:r>
              <a:t>They know how to automate the acceptance test by leveraging their coding skill</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Roles and Responsibilities"/>
          <p:cNvSpPr txBox="1"/>
          <p:nvPr>
            <p:ph type="title"/>
          </p:nvPr>
        </p:nvSpPr>
        <p:spPr>
          <a:xfrm>
            <a:off x="1270000" y="-83855"/>
            <a:ext cx="10464800" cy="2540001"/>
          </a:xfrm>
          <a:prstGeom prst="rect">
            <a:avLst/>
          </a:prstGeom>
        </p:spPr>
        <p:txBody>
          <a:bodyPr/>
          <a:lstStyle/>
          <a:p>
            <a:pPr/>
            <a:r>
              <a:t>Roles and Responsibilities</a:t>
            </a:r>
          </a:p>
        </p:txBody>
      </p:sp>
      <p:sp>
        <p:nvSpPr>
          <p:cNvPr id="283" name="SDET is Customer Advocate:…"/>
          <p:cNvSpPr txBox="1"/>
          <p:nvPr>
            <p:ph type="body" idx="1"/>
          </p:nvPr>
        </p:nvSpPr>
        <p:spPr>
          <a:xfrm>
            <a:off x="147159" y="2756119"/>
            <a:ext cx="12511768" cy="6940490"/>
          </a:xfrm>
          <a:prstGeom prst="rect">
            <a:avLst/>
          </a:prstGeom>
        </p:spPr>
        <p:txBody>
          <a:bodyPr/>
          <a:lstStyle/>
          <a:p>
            <a:pPr marL="514350" indent="-514350" defTabSz="411479">
              <a:spcBef>
                <a:spcPts val="3200"/>
              </a:spcBef>
              <a:buBlip>
                <a:blip r:embed="rId2"/>
              </a:buBlip>
              <a:defRPr sz="3239"/>
            </a:pPr>
            <a:r>
              <a:t>SDET is Customer Advocate:</a:t>
            </a:r>
            <a:r>
              <a:t> </a:t>
            </a:r>
          </a:p>
          <a:p>
            <a:pPr lvl="1" marL="1028700" indent="-514350" defTabSz="411479">
              <a:spcBef>
                <a:spcPts val="3200"/>
              </a:spcBef>
              <a:buSzPct val="100000"/>
              <a:buChar char="-"/>
              <a:defRPr sz="3239"/>
            </a:pPr>
            <a:r>
              <a:t>SDETs voice are very important as they know everything on a product</a:t>
            </a:r>
          </a:p>
          <a:p>
            <a:pPr lvl="1" marL="1028700" indent="-514350" defTabSz="411479">
              <a:spcBef>
                <a:spcPts val="3200"/>
              </a:spcBef>
              <a:buSzPct val="100000"/>
              <a:buChar char="-"/>
              <a:defRPr sz="3239"/>
            </a:pPr>
            <a:r>
              <a:t>They have participated in all level of product design, worked with product manager, product development team and end product user</a:t>
            </a:r>
          </a:p>
          <a:p>
            <a:pPr lvl="1" marL="1028700" indent="-514350" defTabSz="411479">
              <a:spcBef>
                <a:spcPts val="3200"/>
              </a:spcBef>
              <a:buSzPct val="100000"/>
              <a:buChar char="-"/>
              <a:defRPr sz="3239"/>
            </a:pPr>
            <a:r>
              <a:t>They understand the need of a software product as a whole that’s why they are the best customer advocate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oles and Responsibilities"/>
          <p:cNvSpPr txBox="1"/>
          <p:nvPr>
            <p:ph type="title"/>
          </p:nvPr>
        </p:nvSpPr>
        <p:spPr>
          <a:xfrm>
            <a:off x="1270000" y="-83855"/>
            <a:ext cx="10464800" cy="2540001"/>
          </a:xfrm>
          <a:prstGeom prst="rect">
            <a:avLst/>
          </a:prstGeom>
        </p:spPr>
        <p:txBody>
          <a:bodyPr/>
          <a:lstStyle/>
          <a:p>
            <a:pPr/>
            <a:r>
              <a:t>Roles and Responsibilities</a:t>
            </a:r>
          </a:p>
        </p:txBody>
      </p:sp>
      <p:sp>
        <p:nvSpPr>
          <p:cNvPr id="286" name="Different role from QA or Software Tester:…"/>
          <p:cNvSpPr txBox="1"/>
          <p:nvPr>
            <p:ph type="body" idx="1"/>
          </p:nvPr>
        </p:nvSpPr>
        <p:spPr>
          <a:xfrm>
            <a:off x="84756" y="2494026"/>
            <a:ext cx="12511768" cy="6940490"/>
          </a:xfrm>
          <a:prstGeom prst="rect">
            <a:avLst/>
          </a:prstGeom>
        </p:spPr>
        <p:txBody>
          <a:bodyPr/>
          <a:lstStyle/>
          <a:p>
            <a:pPr marL="411480" indent="-411480" defTabSz="329184">
              <a:spcBef>
                <a:spcPts val="2500"/>
              </a:spcBef>
              <a:buBlip>
                <a:blip r:embed="rId2"/>
              </a:buBlip>
              <a:defRPr sz="2592"/>
            </a:pPr>
            <a:r>
              <a:t>Different role from QA or Software Tester: </a:t>
            </a:r>
          </a:p>
          <a:p>
            <a:pPr lvl="1" marL="822960" indent="-411480" defTabSz="329184">
              <a:spcBef>
                <a:spcPts val="2500"/>
              </a:spcBef>
              <a:buSzPct val="100000"/>
              <a:buChar char="-"/>
              <a:defRPr sz="2592"/>
            </a:pPr>
            <a:r>
              <a:t>A </a:t>
            </a:r>
            <a:r>
              <a:t>Quality Analyst (QA) tests the software only after the development phase is over </a:t>
            </a:r>
          </a:p>
          <a:p>
            <a:pPr lvl="1" marL="822960" indent="-411480" defTabSz="329184">
              <a:spcBef>
                <a:spcPts val="2500"/>
              </a:spcBef>
              <a:buSzPct val="100000"/>
              <a:buChar char="-"/>
              <a:defRPr sz="2592"/>
            </a:pPr>
            <a:r>
              <a:t>But SDETs are active during the development phase and work shoulder to shoulder with developer to understand the code. </a:t>
            </a:r>
          </a:p>
          <a:p>
            <a:pPr lvl="1" marL="822960" indent="-411480" defTabSz="329184">
              <a:spcBef>
                <a:spcPts val="2500"/>
              </a:spcBef>
              <a:buSzPct val="100000"/>
              <a:buChar char="-"/>
              <a:defRPr sz="2592"/>
            </a:pPr>
            <a:r>
              <a:t>QA role is not as technical as an engineer. </a:t>
            </a:r>
          </a:p>
          <a:p>
            <a:pPr lvl="1" marL="822960" indent="-411480" defTabSz="329184">
              <a:spcBef>
                <a:spcPts val="2500"/>
              </a:spcBef>
              <a:buSzPct val="100000"/>
              <a:buChar char="-"/>
              <a:defRPr sz="2592"/>
            </a:pPr>
            <a:r>
              <a:t>SDETs focused on all the steps of software development lifecycle, they prepare test cases and execute them to find bugs in a software product or application and ensures high quality software product release</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Manual/Functional QA"/>
          <p:cNvSpPr txBox="1"/>
          <p:nvPr>
            <p:ph type="title"/>
          </p:nvPr>
        </p:nvSpPr>
        <p:spPr>
          <a:xfrm>
            <a:off x="1164578" y="78393"/>
            <a:ext cx="10464801" cy="2540001"/>
          </a:xfrm>
          <a:prstGeom prst="rect">
            <a:avLst/>
          </a:prstGeom>
        </p:spPr>
        <p:txBody>
          <a:bodyPr/>
          <a:lstStyle/>
          <a:p>
            <a:pPr/>
            <a:r>
              <a:t>Manual/Functional QA</a:t>
            </a:r>
          </a:p>
        </p:txBody>
      </p:sp>
      <p:pic>
        <p:nvPicPr>
          <p:cNvPr id="289" name="Related image" descr="Related image"/>
          <p:cNvPicPr>
            <a:picLocks noChangeAspect="1"/>
          </p:cNvPicPr>
          <p:nvPr/>
        </p:nvPicPr>
        <p:blipFill>
          <a:blip r:embed="rId2">
            <a:extLst/>
          </a:blip>
          <a:stretch>
            <a:fillRect/>
          </a:stretch>
        </p:blipFill>
        <p:spPr>
          <a:xfrm>
            <a:off x="2435632" y="2759235"/>
            <a:ext cx="7922693" cy="6932357"/>
          </a:xfrm>
          <a:prstGeom prst="rect">
            <a:avLst/>
          </a:prstGeom>
          <a:ln w="889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Manual/Functional QA"/>
          <p:cNvSpPr txBox="1"/>
          <p:nvPr>
            <p:ph type="title"/>
          </p:nvPr>
        </p:nvSpPr>
        <p:spPr>
          <a:prstGeom prst="rect">
            <a:avLst/>
          </a:prstGeom>
        </p:spPr>
        <p:txBody>
          <a:bodyPr/>
          <a:lstStyle/>
          <a:p>
            <a:pPr/>
            <a:r>
              <a:t>Manual/Functional QA</a:t>
            </a:r>
          </a:p>
        </p:txBody>
      </p:sp>
      <p:sp>
        <p:nvSpPr>
          <p:cNvPr id="292" name="Manual Testers are resources with limited programming skills and they are much focused on black box or functional testing…"/>
          <p:cNvSpPr txBox="1"/>
          <p:nvPr>
            <p:ph type="body" idx="1"/>
          </p:nvPr>
        </p:nvSpPr>
        <p:spPr>
          <a:xfrm>
            <a:off x="85073" y="3006170"/>
            <a:ext cx="12834654" cy="6660212"/>
          </a:xfrm>
          <a:prstGeom prst="rect">
            <a:avLst/>
          </a:prstGeom>
        </p:spPr>
        <p:txBody>
          <a:bodyPr/>
          <a:lstStyle/>
          <a:p>
            <a:pPr marL="491490" indent="-491490" defTabSz="393192">
              <a:spcBef>
                <a:spcPts val="3000"/>
              </a:spcBef>
              <a:buBlip>
                <a:blip r:embed="rId2"/>
              </a:buBlip>
              <a:defRPr sz="3096"/>
            </a:pPr>
            <a:r>
              <a:t>Manual Testers are resources with limited programming skills and they are much focused on black box or functional testing</a:t>
            </a:r>
          </a:p>
          <a:p>
            <a:pPr marL="491490" indent="-491490" defTabSz="393192">
              <a:spcBef>
                <a:spcPts val="3000"/>
              </a:spcBef>
              <a:buBlip>
                <a:blip r:embed="rId2"/>
              </a:buBlip>
              <a:defRPr sz="3096"/>
            </a:pPr>
            <a:r>
              <a:t>Manual tester is involved in preparing test cases and executing the test cases usually manually</a:t>
            </a:r>
          </a:p>
          <a:p>
            <a:pPr marL="491490" indent="-491490" defTabSz="393192">
              <a:spcBef>
                <a:spcPts val="3000"/>
              </a:spcBef>
              <a:buBlip>
                <a:blip r:embed="rId2"/>
              </a:buBlip>
              <a:defRPr sz="3096"/>
            </a:pPr>
            <a:r>
              <a:t>Usually test user interface or GUI which requires the black box testing and there is no need to write any line of code to test</a:t>
            </a:r>
          </a:p>
          <a:p>
            <a:pPr marL="491490" indent="-491490" defTabSz="393192">
              <a:spcBef>
                <a:spcPts val="3000"/>
              </a:spcBef>
              <a:buBlip>
                <a:blip r:embed="rId2"/>
              </a:buBlip>
              <a:defRPr sz="3096"/>
            </a:pPr>
            <a:r>
              <a:t>Usually no need to have domain knowledge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Waterfall vs Agile"/>
          <p:cNvSpPr txBox="1"/>
          <p:nvPr>
            <p:ph type="title"/>
          </p:nvPr>
        </p:nvSpPr>
        <p:spPr>
          <a:prstGeom prst="rect">
            <a:avLst/>
          </a:prstGeom>
        </p:spPr>
        <p:txBody>
          <a:bodyPr/>
          <a:lstStyle/>
          <a:p>
            <a:pPr/>
            <a:r>
              <a:t>Waterfall vs Agile</a:t>
            </a:r>
          </a:p>
        </p:txBody>
      </p:sp>
      <p:pic>
        <p:nvPicPr>
          <p:cNvPr id="133" name="Image" descr="Image"/>
          <p:cNvPicPr>
            <a:picLocks noChangeAspect="1"/>
          </p:cNvPicPr>
          <p:nvPr/>
        </p:nvPicPr>
        <p:blipFill>
          <a:blip r:embed="rId2">
            <a:extLst/>
          </a:blip>
          <a:stretch>
            <a:fillRect/>
          </a:stretch>
        </p:blipFill>
        <p:spPr>
          <a:xfrm>
            <a:off x="7373256" y="2265818"/>
            <a:ext cx="5292089" cy="7473691"/>
          </a:xfrm>
          <a:prstGeom prst="rect">
            <a:avLst/>
          </a:prstGeom>
          <a:ln w="88900">
            <a:miter lim="400000"/>
          </a:ln>
        </p:spPr>
      </p:pic>
      <p:pic>
        <p:nvPicPr>
          <p:cNvPr id="134" name="Image" descr="Image"/>
          <p:cNvPicPr>
            <a:picLocks noChangeAspect="1"/>
          </p:cNvPicPr>
          <p:nvPr/>
        </p:nvPicPr>
        <p:blipFill>
          <a:blip r:embed="rId3">
            <a:extLst/>
          </a:blip>
          <a:stretch>
            <a:fillRect/>
          </a:stretch>
        </p:blipFill>
        <p:spPr>
          <a:xfrm>
            <a:off x="184314" y="2243148"/>
            <a:ext cx="6313181" cy="7328458"/>
          </a:xfrm>
          <a:prstGeom prst="rect">
            <a:avLst/>
          </a:prstGeom>
          <a:ln w="889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Q &amp; A"/>
          <p:cNvSpPr txBox="1"/>
          <p:nvPr>
            <p:ph type="title"/>
          </p:nvPr>
        </p:nvSpPr>
        <p:spPr>
          <a:xfrm>
            <a:off x="171608" y="209391"/>
            <a:ext cx="12661585" cy="9334818"/>
          </a:xfrm>
          <a:prstGeom prst="rect">
            <a:avLst/>
          </a:prstGeom>
        </p:spPr>
        <p:txBody>
          <a:bodyPr/>
          <a:lstStyle>
            <a:lvl1pPr>
              <a:defRPr sz="17400"/>
            </a:lvl1pPr>
          </a:lstStyle>
          <a:p>
            <a:pPr/>
            <a:r>
              <a:t>Q &amp; A</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hanks !!!"/>
          <p:cNvSpPr txBox="1"/>
          <p:nvPr>
            <p:ph type="title"/>
          </p:nvPr>
        </p:nvSpPr>
        <p:spPr>
          <a:xfrm>
            <a:off x="1407286" y="1541258"/>
            <a:ext cx="10464801" cy="6479536"/>
          </a:xfrm>
          <a:prstGeom prst="rect">
            <a:avLst/>
          </a:prstGeom>
        </p:spPr>
        <p:txBody>
          <a:bodyPr/>
          <a:lstStyle/>
          <a:p>
            <a:pPr/>
            <a:r>
              <a:t>Thanks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gile Principles"/>
          <p:cNvSpPr txBox="1"/>
          <p:nvPr>
            <p:ph type="title"/>
          </p:nvPr>
        </p:nvSpPr>
        <p:spPr>
          <a:prstGeom prst="rect">
            <a:avLst/>
          </a:prstGeom>
        </p:spPr>
        <p:txBody>
          <a:bodyPr/>
          <a:lstStyle/>
          <a:p>
            <a:pPr/>
            <a:r>
              <a:t>Agile Principles</a:t>
            </a:r>
          </a:p>
        </p:txBody>
      </p:sp>
      <p:sp>
        <p:nvSpPr>
          <p:cNvPr id="137" name="Satisfy the customer is the highest priority…"/>
          <p:cNvSpPr txBox="1"/>
          <p:nvPr>
            <p:ph type="body" idx="1"/>
          </p:nvPr>
        </p:nvSpPr>
        <p:spPr>
          <a:xfrm>
            <a:off x="224309" y="2175478"/>
            <a:ext cx="11510491" cy="7522691"/>
          </a:xfrm>
          <a:prstGeom prst="rect">
            <a:avLst/>
          </a:prstGeom>
        </p:spPr>
        <p:txBody>
          <a:bodyPr/>
          <a:lstStyle/>
          <a:p>
            <a:pPr marL="342900" indent="-342900" defTabSz="274320">
              <a:spcBef>
                <a:spcPts val="2100"/>
              </a:spcBef>
              <a:buBlip>
                <a:blip r:embed="rId2"/>
              </a:buBlip>
              <a:defRPr sz="2160"/>
            </a:pPr>
            <a:r>
              <a:t>Satisfy the customer is the highest priority</a:t>
            </a:r>
          </a:p>
          <a:p>
            <a:pPr marL="342900" indent="-342900" defTabSz="274320">
              <a:spcBef>
                <a:spcPts val="2100"/>
              </a:spcBef>
              <a:buBlip>
                <a:blip r:embed="rId2"/>
              </a:buBlip>
              <a:defRPr sz="2160"/>
            </a:pPr>
            <a:r>
              <a:t>Welcome changes even late</a:t>
            </a:r>
          </a:p>
          <a:p>
            <a:pPr marL="342900" indent="-342900" defTabSz="274320">
              <a:spcBef>
                <a:spcPts val="2100"/>
              </a:spcBef>
              <a:buBlip>
                <a:blip r:embed="rId2"/>
              </a:buBlip>
              <a:defRPr sz="2160"/>
            </a:pPr>
            <a:r>
              <a:t>Deliver frequently</a:t>
            </a:r>
          </a:p>
          <a:p>
            <a:pPr marL="342900" indent="-342900" defTabSz="274320">
              <a:spcBef>
                <a:spcPts val="2100"/>
              </a:spcBef>
              <a:buBlip>
                <a:blip r:embed="rId2"/>
              </a:buBlip>
              <a:defRPr sz="2160"/>
            </a:pPr>
            <a:r>
              <a:t>Work together</a:t>
            </a:r>
          </a:p>
          <a:p>
            <a:pPr marL="342900" indent="-342900" defTabSz="274320">
              <a:spcBef>
                <a:spcPts val="2100"/>
              </a:spcBef>
              <a:buBlip>
                <a:blip r:embed="rId2"/>
              </a:buBlip>
              <a:defRPr sz="2160"/>
            </a:pPr>
            <a:r>
              <a:t>Build product around motivated individuals</a:t>
            </a:r>
          </a:p>
          <a:p>
            <a:pPr marL="342900" indent="-342900" defTabSz="274320">
              <a:spcBef>
                <a:spcPts val="2100"/>
              </a:spcBef>
              <a:buBlip>
                <a:blip r:embed="rId2"/>
              </a:buBlip>
              <a:defRPr sz="2160"/>
            </a:pPr>
            <a:r>
              <a:t>F2F communication most effective way</a:t>
            </a:r>
          </a:p>
          <a:p>
            <a:pPr marL="342900" indent="-342900" defTabSz="274320">
              <a:spcBef>
                <a:spcPts val="2100"/>
              </a:spcBef>
              <a:buBlip>
                <a:blip r:embed="rId2"/>
              </a:buBlip>
              <a:defRPr sz="2160"/>
            </a:pPr>
            <a:r>
              <a:t>Working software is the measure of progress</a:t>
            </a:r>
          </a:p>
          <a:p>
            <a:pPr marL="342900" indent="-342900" defTabSz="274320">
              <a:spcBef>
                <a:spcPts val="2100"/>
              </a:spcBef>
              <a:buBlip>
                <a:blip r:embed="rId2"/>
              </a:buBlip>
              <a:defRPr sz="2160"/>
            </a:pPr>
            <a:r>
              <a:t>Continuous attention to technical excellence</a:t>
            </a:r>
          </a:p>
          <a:p>
            <a:pPr marL="342900" indent="-342900" defTabSz="274320">
              <a:spcBef>
                <a:spcPts val="2100"/>
              </a:spcBef>
              <a:buBlip>
                <a:blip r:embed="rId2"/>
              </a:buBlip>
              <a:defRPr sz="2160"/>
            </a:pPr>
            <a:r>
              <a:t>Simplicity</a:t>
            </a:r>
          </a:p>
          <a:p>
            <a:pPr marL="342900" indent="-342900" defTabSz="274320">
              <a:spcBef>
                <a:spcPts val="2100"/>
              </a:spcBef>
              <a:buBlip>
                <a:blip r:embed="rId2"/>
              </a:buBlip>
              <a:defRPr sz="2160"/>
            </a:pPr>
            <a:r>
              <a:t>Self Organized team</a:t>
            </a:r>
          </a:p>
          <a:p>
            <a:pPr marL="342900" indent="-342900" defTabSz="274320">
              <a:spcBef>
                <a:spcPts val="2100"/>
              </a:spcBef>
              <a:buBlip>
                <a:blip r:embed="rId2"/>
              </a:buBlip>
              <a:defRPr sz="2160"/>
            </a:pPr>
            <a:r>
              <a:t>Reflect and Adjust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ypes of Agile/Agile Teams"/>
          <p:cNvSpPr txBox="1"/>
          <p:nvPr>
            <p:ph type="title"/>
          </p:nvPr>
        </p:nvSpPr>
        <p:spPr>
          <a:prstGeom prst="rect">
            <a:avLst/>
          </a:prstGeom>
        </p:spPr>
        <p:txBody>
          <a:bodyPr/>
          <a:lstStyle/>
          <a:p>
            <a:pPr/>
            <a:r>
              <a:t>Types of Agile/Agile Teams</a:t>
            </a:r>
          </a:p>
        </p:txBody>
      </p:sp>
      <p:sp>
        <p:nvSpPr>
          <p:cNvPr id="140" name="Scrum…"/>
          <p:cNvSpPr txBox="1"/>
          <p:nvPr>
            <p:ph type="body" idx="1"/>
          </p:nvPr>
        </p:nvSpPr>
        <p:spPr>
          <a:xfrm>
            <a:off x="424340" y="2768600"/>
            <a:ext cx="11310460" cy="6479828"/>
          </a:xfrm>
          <a:prstGeom prst="rect">
            <a:avLst/>
          </a:prstGeom>
        </p:spPr>
        <p:txBody>
          <a:bodyPr/>
          <a:lstStyle/>
          <a:p>
            <a:pPr marL="474344" indent="-474344" defTabSz="379475">
              <a:spcBef>
                <a:spcPts val="2900"/>
              </a:spcBef>
              <a:buBlip>
                <a:blip r:embed="rId2"/>
              </a:buBlip>
              <a:defRPr sz="2988"/>
            </a:pPr>
            <a:r>
              <a:t>Scrum</a:t>
            </a:r>
          </a:p>
          <a:p>
            <a:pPr marL="474344" indent="-474344" defTabSz="379475">
              <a:spcBef>
                <a:spcPts val="2900"/>
              </a:spcBef>
              <a:buBlip>
                <a:blip r:embed="rId2"/>
              </a:buBlip>
              <a:defRPr sz="2988"/>
            </a:pPr>
            <a:r>
              <a:t>Scrumban</a:t>
            </a:r>
          </a:p>
          <a:p>
            <a:pPr marL="474344" indent="-474344" defTabSz="379475">
              <a:spcBef>
                <a:spcPts val="2900"/>
              </a:spcBef>
              <a:buBlip>
                <a:blip r:embed="rId2"/>
              </a:buBlip>
              <a:defRPr sz="2988"/>
            </a:pPr>
            <a:r>
              <a:t>Kanban</a:t>
            </a:r>
          </a:p>
          <a:p>
            <a:pPr marL="474344" indent="-474344" defTabSz="379475">
              <a:spcBef>
                <a:spcPts val="2900"/>
              </a:spcBef>
              <a:buBlip>
                <a:blip r:embed="rId2"/>
              </a:buBlip>
              <a:defRPr sz="2988"/>
            </a:pPr>
            <a:r>
              <a:t>Extreme Programming (XP)</a:t>
            </a:r>
          </a:p>
          <a:p>
            <a:pPr marL="474344" indent="-474344" defTabSz="379475">
              <a:spcBef>
                <a:spcPts val="2900"/>
              </a:spcBef>
              <a:buBlip>
                <a:blip r:embed="rId2"/>
              </a:buBlip>
              <a:defRPr sz="2988"/>
            </a:pPr>
            <a:r>
              <a:t>Lean</a:t>
            </a:r>
          </a:p>
          <a:p>
            <a:pPr marL="474344" indent="-474344" defTabSz="379475">
              <a:spcBef>
                <a:spcPts val="2900"/>
              </a:spcBef>
              <a:buBlip>
                <a:blip r:embed="rId2"/>
              </a:buBlip>
              <a:defRPr sz="2988"/>
            </a:pPr>
            <a:r>
              <a:t>Crystal</a:t>
            </a:r>
          </a:p>
          <a:p>
            <a:pPr marL="474344" indent="-474344" defTabSz="379475">
              <a:spcBef>
                <a:spcPts val="2900"/>
              </a:spcBef>
              <a:buBlip>
                <a:blip r:embed="rId2"/>
              </a:buBlip>
              <a:defRPr sz="2988"/>
            </a:pPr>
            <a:r>
              <a:t>Etc…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AGILE SCRUM TEAM"/>
          <p:cNvSpPr txBox="1"/>
          <p:nvPr>
            <p:ph type="title"/>
          </p:nvPr>
        </p:nvSpPr>
        <p:spPr>
          <a:xfrm>
            <a:off x="745814" y="-624129"/>
            <a:ext cx="11288521" cy="2540001"/>
          </a:xfrm>
          <a:prstGeom prst="rect">
            <a:avLst/>
          </a:prstGeom>
        </p:spPr>
        <p:txBody>
          <a:bodyPr/>
          <a:lstStyle/>
          <a:p>
            <a:pPr/>
            <a:r>
              <a:t>AGILE SCRUM TEAM</a:t>
            </a:r>
          </a:p>
        </p:txBody>
      </p:sp>
      <p:pic>
        <p:nvPicPr>
          <p:cNvPr id="143" name="What-is-a-Cross-functional-Scrum-Team1-1080x675.jpg" descr="What-is-a-Cross-functional-Scrum-Team1-1080x675.jpg"/>
          <p:cNvPicPr>
            <a:picLocks noChangeAspect="1"/>
          </p:cNvPicPr>
          <p:nvPr/>
        </p:nvPicPr>
        <p:blipFill>
          <a:blip r:embed="rId2">
            <a:extLst/>
          </a:blip>
          <a:stretch>
            <a:fillRect/>
          </a:stretch>
        </p:blipFill>
        <p:spPr>
          <a:xfrm>
            <a:off x="112325" y="1552277"/>
            <a:ext cx="12780150" cy="7987593"/>
          </a:xfrm>
          <a:prstGeom prst="rect">
            <a:avLst/>
          </a:prstGeom>
          <a:ln w="889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xmlns:r="http://schemas.openxmlformats.org/officeDocument/2006/relationships"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